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89" r:id="rId17"/>
    <p:sldId id="290" r:id="rId18"/>
    <p:sldId id="291" r:id="rId19"/>
    <p:sldId id="292" r:id="rId20"/>
    <p:sldId id="293" r:id="rId21"/>
    <p:sldId id="294" r:id="rId22"/>
    <p:sldId id="295" r:id="rId23"/>
    <p:sldId id="296" r:id="rId24"/>
    <p:sldId id="297" r:id="rId25"/>
    <p:sldId id="298" r:id="rId26"/>
    <p:sldId id="299" r:id="rId27"/>
    <p:sldId id="300" r:id="rId28"/>
    <p:sldId id="301" r:id="rId29"/>
    <p:sldId id="302" r:id="rId30"/>
    <p:sldId id="303" r:id="rId31"/>
    <p:sldId id="304" r:id="rId32"/>
    <p:sldId id="305" r:id="rId33"/>
    <p:sldId id="306" r:id="rId34"/>
    <p:sldId id="307" r:id="rId35"/>
    <p:sldId id="308" r:id="rId36"/>
    <p:sldId id="309" r:id="rId37"/>
    <p:sldId id="310" r:id="rId38"/>
    <p:sldId id="311" r:id="rId39"/>
    <p:sldId id="312" r:id="rId40"/>
    <p:sldId id="313" r:id="rId41"/>
    <p:sldId id="272" r:id="rId42"/>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680" y="60"/>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29.03.2020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29.03.2020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29.03.2020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29.03.2020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29.03.2020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29.03.2020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29.03.2020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29.03.2020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29.03.2020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29.03.2020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29.03.2020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29.03.2020</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357504"/>
            <a:ext cx="6707088" cy="857250"/>
          </a:xfrm>
        </p:spPr>
        <p:txBody>
          <a:bodyPr>
            <a:normAutofit fontScale="90000"/>
          </a:bodyPr>
          <a:lstStyle/>
          <a:p>
            <a:pPr algn="l"/>
            <a:r>
              <a:rPr lang="en-US" sz="3200" b="1" dirty="0" smtClean="0"/>
              <a:t>AL-FARABI KAZAKH NATIONAL UNIVERSITY</a:t>
            </a:r>
            <a:endParaRPr lang="ru-RU" sz="3200" b="1" dirty="0"/>
          </a:p>
        </p:txBody>
      </p:sp>
      <p:sp>
        <p:nvSpPr>
          <p:cNvPr id="4" name="TextBox 3"/>
          <p:cNvSpPr txBox="1"/>
          <p:nvPr/>
        </p:nvSpPr>
        <p:spPr>
          <a:xfrm>
            <a:off x="2195736" y="1335219"/>
            <a:ext cx="6480720" cy="954107"/>
          </a:xfrm>
          <a:prstGeom prst="rect">
            <a:avLst/>
          </a:prstGeom>
          <a:solidFill>
            <a:schemeClr val="bg1"/>
          </a:solidFill>
        </p:spPr>
        <p:txBody>
          <a:bodyPr wrap="square" rtlCol="0">
            <a:spAutoFit/>
          </a:bodyPr>
          <a:lstStyle/>
          <a:p>
            <a:r>
              <a:rPr lang="en-US" sz="2800" b="1" dirty="0" smtClean="0">
                <a:latin typeface="Arial" panose="020B0604020202020204" pitchFamily="34" charset="0"/>
              </a:rPr>
              <a:t>Department of political science and political technologies</a:t>
            </a:r>
            <a:r>
              <a:rPr lang="ru-RU" sz="2800" b="1" dirty="0" smtClean="0">
                <a:latin typeface="Arial" panose="020B0604020202020204" pitchFamily="34" charset="0"/>
              </a:rPr>
              <a:t> </a:t>
            </a:r>
            <a:endParaRPr lang="ru-RU" sz="2800" b="1" dirty="0">
              <a:latin typeface="Arial" panose="020B0604020202020204" pitchFamily="34" charset="0"/>
            </a:endParaRPr>
          </a:p>
        </p:txBody>
      </p:sp>
      <p:sp>
        <p:nvSpPr>
          <p:cNvPr id="5" name="TextBox 4"/>
          <p:cNvSpPr txBox="1"/>
          <p:nvPr/>
        </p:nvSpPr>
        <p:spPr>
          <a:xfrm>
            <a:off x="2195736" y="2453938"/>
            <a:ext cx="6624736" cy="954107"/>
          </a:xfrm>
          <a:prstGeom prst="rect">
            <a:avLst/>
          </a:prstGeom>
          <a:noFill/>
        </p:spPr>
        <p:txBody>
          <a:bodyPr wrap="square" rtlCol="0">
            <a:spAutoFit/>
          </a:bodyPr>
          <a:lstStyle/>
          <a:p>
            <a:r>
              <a:rPr lang="en-US" sz="2800" b="1" dirty="0"/>
              <a:t>Globalization and Development of the Modern World</a:t>
            </a:r>
            <a:endParaRPr lang="ru-RU" sz="2800" b="1" dirty="0">
              <a:latin typeface="Arial" panose="020B0604020202020204" pitchFamily="34" charset="0"/>
            </a:endParaRPr>
          </a:p>
        </p:txBody>
      </p:sp>
      <p:sp>
        <p:nvSpPr>
          <p:cNvPr id="6" name="TextBox 5"/>
          <p:cNvSpPr txBox="1"/>
          <p:nvPr/>
        </p:nvSpPr>
        <p:spPr>
          <a:xfrm>
            <a:off x="2339752" y="3449546"/>
            <a:ext cx="3240360" cy="830997"/>
          </a:xfrm>
          <a:prstGeom prst="rect">
            <a:avLst/>
          </a:prstGeom>
          <a:noFill/>
        </p:spPr>
        <p:txBody>
          <a:bodyPr wrap="square" rtlCol="0">
            <a:spAutoFit/>
          </a:bodyPr>
          <a:lstStyle/>
          <a:p>
            <a:r>
              <a:rPr lang="" sz="2400" b="1" dirty="0" smtClean="0">
                <a:latin typeface="Arial" panose="020B0604020202020204" pitchFamily="34" charset="0"/>
              </a:rPr>
              <a:t>Abzhapparova A.A.</a:t>
            </a:r>
            <a:endParaRPr lang="" sz="2400" b="1" dirty="0">
              <a:latin typeface="Arial" panose="020B0604020202020204" pitchFamily="34" charset="0"/>
            </a:endParaRPr>
          </a:p>
          <a:p>
            <a:r>
              <a:rPr lang="en-US" sz="2400" b="1" dirty="0" smtClean="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763049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835696" y="205979"/>
            <a:ext cx="6851104" cy="857250"/>
          </a:xfrm>
        </p:spPr>
        <p:txBody>
          <a:bodyPr/>
          <a:lstStyle/>
          <a:p>
            <a:r>
              <a:rPr lang="tr-TR" altLang="tr-TR" b="1" dirty="0"/>
              <a:t>Changing role of the state:</a:t>
            </a:r>
            <a:endParaRPr lang="tr-TR" altLang="tr-TR" dirty="0" smtClean="0"/>
          </a:p>
        </p:txBody>
      </p:sp>
      <p:sp>
        <p:nvSpPr>
          <p:cNvPr id="11267" name="Rectangle 3"/>
          <p:cNvSpPr>
            <a:spLocks noGrp="1" noChangeArrowheads="1"/>
          </p:cNvSpPr>
          <p:nvPr>
            <p:ph idx="1"/>
          </p:nvPr>
        </p:nvSpPr>
        <p:spPr>
          <a:xfrm>
            <a:off x="442360" y="1346559"/>
            <a:ext cx="8229600" cy="3394472"/>
          </a:xfrm>
        </p:spPr>
        <p:txBody>
          <a:bodyPr>
            <a:normAutofit/>
          </a:bodyPr>
          <a:lstStyle/>
          <a:p>
            <a:pPr eaLnBrk="1" hangingPunct="1">
              <a:lnSpc>
                <a:spcPct val="80000"/>
              </a:lnSpc>
            </a:pPr>
            <a:r>
              <a:rPr lang="tr-TR" altLang="tr-TR" sz="2000" dirty="0" smtClean="0">
                <a:latin typeface="Arial" panose="020B0604020202020204" pitchFamily="34" charset="0"/>
                <a:cs typeface="Arial" panose="020B0604020202020204" pitchFamily="34" charset="0"/>
              </a:rPr>
              <a:t>While </a:t>
            </a:r>
            <a:r>
              <a:rPr lang="tr-TR" altLang="tr-TR" sz="2000" dirty="0">
                <a:latin typeface="Arial" panose="020B0604020202020204" pitchFamily="34" charset="0"/>
                <a:cs typeface="Arial" panose="020B0604020202020204" pitchFamily="34" charset="0"/>
              </a:rPr>
              <a:t>some governments actively encouraged</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globalization and most complied, because globalization considerably reduced the</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power of the nation state, particularly their power to serve the interests of their own</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people. </a:t>
            </a:r>
            <a:endParaRPr lang="it-IT" altLang="tr-TR" sz="2000" dirty="0">
              <a:latin typeface="Arial" panose="020B0604020202020204" pitchFamily="34" charset="0"/>
              <a:cs typeface="Arial" panose="020B0604020202020204" pitchFamily="34" charset="0"/>
            </a:endParaRPr>
          </a:p>
          <a:p>
            <a:pPr eaLnBrk="1" hangingPunct="1">
              <a:lnSpc>
                <a:spcPct val="80000"/>
              </a:lnSpc>
            </a:pPr>
            <a:r>
              <a:rPr lang="tr-TR" altLang="tr-TR" sz="2000" dirty="0">
                <a:latin typeface="Arial" panose="020B0604020202020204" pitchFamily="34" charset="0"/>
                <a:cs typeface="Arial" panose="020B0604020202020204" pitchFamily="34" charset="0"/>
              </a:rPr>
              <a:t>As mentioned above capital mobility undermined the power of national</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governments to pursue full employment policies or regulate corporations.</a:t>
            </a:r>
          </a:p>
          <a:p>
            <a:pPr eaLnBrk="1" hangingPunct="1">
              <a:lnSpc>
                <a:spcPct val="80000"/>
              </a:lnSpc>
            </a:pPr>
            <a:r>
              <a:rPr lang="tr-TR" altLang="tr-TR" sz="2000" dirty="0">
                <a:latin typeface="Arial" panose="020B0604020202020204" pitchFamily="34" charset="0"/>
                <a:cs typeface="Arial" panose="020B0604020202020204" pitchFamily="34" charset="0"/>
              </a:rPr>
              <a:t>International organizations and agreements increasingly restricted environmental and</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social protections. </a:t>
            </a:r>
            <a:endParaRPr lang="it-IT" altLang="tr-TR" sz="2000" dirty="0">
              <a:latin typeface="Arial" panose="020B0604020202020204" pitchFamily="34" charset="0"/>
              <a:cs typeface="Arial" panose="020B0604020202020204" pitchFamily="34" charset="0"/>
            </a:endParaRPr>
          </a:p>
          <a:p>
            <a:pPr eaLnBrk="1" hangingPunct="1">
              <a:lnSpc>
                <a:spcPct val="80000"/>
              </a:lnSpc>
            </a:pPr>
            <a:r>
              <a:rPr lang="tr-TR" altLang="tr-TR" sz="2000" dirty="0">
                <a:latin typeface="Arial" panose="020B0604020202020204" pitchFamily="34" charset="0"/>
                <a:cs typeface="Arial" panose="020B0604020202020204" pitchFamily="34" charset="0"/>
              </a:rPr>
              <a:t>“</a:t>
            </a:r>
            <a:r>
              <a:rPr lang="it-IT" altLang="tr-TR" sz="2000" dirty="0">
                <a:latin typeface="Arial" panose="020B0604020202020204" pitchFamily="34" charset="0"/>
                <a:cs typeface="Arial" panose="020B0604020202020204" pitchFamily="34" charset="0"/>
              </a:rPr>
              <a:t>N</a:t>
            </a:r>
            <a:r>
              <a:rPr lang="tr-TR" altLang="tr-TR" sz="2000" dirty="0">
                <a:latin typeface="Arial" panose="020B0604020202020204" pitchFamily="34" charset="0"/>
                <a:cs typeface="Arial" panose="020B0604020202020204" pitchFamily="34" charset="0"/>
              </a:rPr>
              <a:t>eoliberal ideology reshaped beliefs about</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what governments should do and what is able to accomplish</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3481934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endParaRPr lang="tr-TR" altLang="tr-TR" dirty="0" smtClean="0"/>
          </a:p>
        </p:txBody>
      </p:sp>
      <p:sp>
        <p:nvSpPr>
          <p:cNvPr id="12291" name="Rectangle 3"/>
          <p:cNvSpPr>
            <a:spLocks noGrp="1" noChangeArrowheads="1"/>
          </p:cNvSpPr>
          <p:nvPr>
            <p:ph idx="1"/>
          </p:nvPr>
        </p:nvSpPr>
        <p:spPr>
          <a:xfrm>
            <a:off x="457200" y="1304926"/>
            <a:ext cx="8229600" cy="3394472"/>
          </a:xfrm>
        </p:spPr>
        <p:txBody>
          <a:bodyPr>
            <a:normAutofit/>
          </a:bodyPr>
          <a:lstStyle/>
          <a:p>
            <a:pPr eaLnBrk="1" hangingPunct="1">
              <a:lnSpc>
                <a:spcPct val="80000"/>
              </a:lnSpc>
            </a:pPr>
            <a:r>
              <a:rPr lang="tr-TR" altLang="tr-TR" sz="2000" b="1" dirty="0">
                <a:latin typeface="Arial" panose="020B0604020202020204" pitchFamily="34" charset="0"/>
                <a:cs typeface="Arial" panose="020B0604020202020204" pitchFamily="34" charset="0"/>
              </a:rPr>
              <a:t>Movement of people: </a:t>
            </a:r>
            <a:r>
              <a:rPr lang="it-IT" altLang="tr-TR" sz="2000" dirty="0">
                <a:latin typeface="Arial" panose="020B0604020202020204" pitchFamily="34" charset="0"/>
                <a:cs typeface="Arial" panose="020B0604020202020204" pitchFamily="34" charset="0"/>
              </a:rPr>
              <a:t>G</a:t>
            </a:r>
            <a:r>
              <a:rPr lang="tr-TR" altLang="tr-TR" sz="2000" dirty="0">
                <a:latin typeface="Arial" panose="020B0604020202020204" pitchFamily="34" charset="0"/>
                <a:cs typeface="Arial" panose="020B0604020202020204" pitchFamily="34" charset="0"/>
              </a:rPr>
              <a:t>lobalization has accelerated migration in two different ways: First,</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globalization has resulted in the development of a professional class which follows</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the capital and travels with the capital. Second, with the economic disruptions and</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accompanying job losses globalization has created an illegally migrating class (due</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to the border barriers of developed nations to the poor people) in search of jobs and</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subsistence.</a:t>
            </a:r>
            <a:endParaRPr lang="it-IT" altLang="tr-TR" sz="2000" dirty="0">
              <a:latin typeface="Arial" panose="020B0604020202020204" pitchFamily="34" charset="0"/>
              <a:cs typeface="Arial" panose="020B0604020202020204" pitchFamily="34" charset="0"/>
            </a:endParaRPr>
          </a:p>
          <a:p>
            <a:pPr eaLnBrk="1" hangingPunct="1">
              <a:lnSpc>
                <a:spcPct val="80000"/>
              </a:lnSpc>
            </a:pPr>
            <a:endParaRPr lang="tr-TR" altLang="tr-TR" sz="2000" b="1" dirty="0">
              <a:latin typeface="Arial" panose="020B0604020202020204" pitchFamily="34" charset="0"/>
              <a:cs typeface="Arial" panose="020B0604020202020204" pitchFamily="34" charset="0"/>
            </a:endParaRPr>
          </a:p>
          <a:p>
            <a:pPr eaLnBrk="1" hangingPunct="1">
              <a:lnSpc>
                <a:spcPct val="80000"/>
              </a:lnSpc>
            </a:pPr>
            <a:r>
              <a:rPr lang="tr-TR" altLang="tr-TR" sz="2000" b="1" dirty="0">
                <a:latin typeface="Arial" panose="020B0604020202020204" pitchFamily="34" charset="0"/>
                <a:cs typeface="Arial" panose="020B0604020202020204" pitchFamily="34" charset="0"/>
              </a:rPr>
              <a:t>Cultural homogenization: </a:t>
            </a:r>
            <a:r>
              <a:rPr lang="tr-TR" altLang="tr-TR" sz="2000" dirty="0">
                <a:latin typeface="Arial" panose="020B0604020202020204" pitchFamily="34" charset="0"/>
                <a:cs typeface="Arial" panose="020B0604020202020204" pitchFamily="34" charset="0"/>
              </a:rPr>
              <a:t>Globalization has undermined the economic base of</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diverse local and indigenous communities all over the world. Growing domination of</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global media based in a few dominant countries and companies has led to an</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increasingly uniform culture.</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3108890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691680" y="205979"/>
            <a:ext cx="6995120" cy="857250"/>
          </a:xfrm>
        </p:spPr>
        <p:txBody>
          <a:bodyPr/>
          <a:lstStyle/>
          <a:p>
            <a:pPr eaLnBrk="1" hangingPunct="1"/>
            <a:r>
              <a:rPr lang="it-IT" altLang="tr-TR" dirty="0" smtClean="0"/>
              <a:t>Zapatistas, 1994</a:t>
            </a:r>
            <a:endParaRPr lang="tr-TR" altLang="tr-TR" dirty="0" smtClean="0"/>
          </a:p>
        </p:txBody>
      </p:sp>
      <p:sp>
        <p:nvSpPr>
          <p:cNvPr id="13315" name="Rectangle 3"/>
          <p:cNvSpPr>
            <a:spLocks noGrp="1" noChangeArrowheads="1"/>
          </p:cNvSpPr>
          <p:nvPr>
            <p:ph idx="1"/>
          </p:nvPr>
        </p:nvSpPr>
        <p:spPr>
          <a:xfrm>
            <a:off x="466384" y="1347614"/>
            <a:ext cx="8229600" cy="3394472"/>
          </a:xfrm>
        </p:spPr>
        <p:txBody>
          <a:bodyPr>
            <a:normAutofit/>
          </a:bodyPr>
          <a:lstStyle/>
          <a:p>
            <a:pPr eaLnBrk="1" hangingPunct="1">
              <a:lnSpc>
                <a:spcPct val="80000"/>
              </a:lnSpc>
            </a:pPr>
            <a:r>
              <a:rPr lang="it-IT" altLang="tr-TR" sz="2400" dirty="0">
                <a:latin typeface="Arial" panose="020B0604020202020204" pitchFamily="34" charset="0"/>
                <a:cs typeface="Arial" panose="020B0604020202020204" pitchFamily="34" charset="0"/>
              </a:rPr>
              <a:t>To become a member of NAFTA, the Mexican government undertook certain reforms such as opening public lands for privatization; abolishing restrictions on corn imports that used to protect local producers, and giving an end to the protection of the coffee price. </a:t>
            </a:r>
          </a:p>
          <a:p>
            <a:pPr eaLnBrk="1" hangingPunct="1">
              <a:lnSpc>
                <a:spcPct val="80000"/>
              </a:lnSpc>
            </a:pPr>
            <a:r>
              <a:rPr lang="it-IT" altLang="tr-TR" sz="2400" dirty="0">
                <a:latin typeface="Arial" panose="020B0604020202020204" pitchFamily="34" charset="0"/>
                <a:cs typeface="Arial" panose="020B0604020202020204" pitchFamily="34" charset="0"/>
              </a:rPr>
              <a:t>In order to protest Mexico’s signing NAFTA, 2000 armed indigeneous peasants seized four municipalities in the southeastern state of Chiapas in January 1994. They fought for 12 days against 12.000 federal troops.</a:t>
            </a:r>
          </a:p>
          <a:p>
            <a:pPr eaLnBrk="1" hangingPunct="1">
              <a:lnSpc>
                <a:spcPct val="80000"/>
              </a:lnSpc>
            </a:pPr>
            <a:endParaRPr lang="tr-TR" altLang="tr-TR"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1879178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it-IT" altLang="tr-TR" dirty="0" smtClean="0"/>
              <a:t>Zapatistas, 1994</a:t>
            </a:r>
            <a:endParaRPr lang="tr-TR" altLang="tr-TR" dirty="0" smtClean="0"/>
          </a:p>
        </p:txBody>
      </p:sp>
      <p:sp>
        <p:nvSpPr>
          <p:cNvPr id="14339" name="Rectangle 3"/>
          <p:cNvSpPr>
            <a:spLocks noGrp="1" noChangeArrowheads="1"/>
          </p:cNvSpPr>
          <p:nvPr>
            <p:ph idx="1"/>
          </p:nvPr>
        </p:nvSpPr>
        <p:spPr>
          <a:xfrm>
            <a:off x="457200" y="1419622"/>
            <a:ext cx="8229600" cy="3394472"/>
          </a:xfrm>
        </p:spPr>
        <p:txBody>
          <a:bodyPr>
            <a:normAutofit/>
          </a:bodyPr>
          <a:lstStyle/>
          <a:p>
            <a:pPr eaLnBrk="1" hangingPunct="1"/>
            <a:r>
              <a:rPr lang="tr-TR" altLang="tr-TR" sz="2000" dirty="0">
                <a:latin typeface="Arial" panose="020B0604020202020204" pitchFamily="34" charset="0"/>
                <a:cs typeface="Arial" panose="020B0604020202020204" pitchFamily="34" charset="0"/>
              </a:rPr>
              <a:t>Zapatistas identified their enemy not only as the Mexican state but as ‘neoliberalism’. </a:t>
            </a:r>
            <a:r>
              <a:rPr lang="it-IT" altLang="tr-TR" sz="2000" dirty="0">
                <a:latin typeface="Arial" panose="020B0604020202020204" pitchFamily="34" charset="0"/>
                <a:cs typeface="Arial" panose="020B0604020202020204" pitchFamily="34" charset="0"/>
              </a:rPr>
              <a:t>Zapatistas demand land, financial and technical support for land workers, and fair price foor their crops.</a:t>
            </a:r>
          </a:p>
          <a:p>
            <a:pPr eaLnBrk="1" hangingPunct="1"/>
            <a:r>
              <a:rPr lang="it-IT" altLang="tr-TR" sz="2000" dirty="0">
                <a:latin typeface="Arial" panose="020B0604020202020204" pitchFamily="34" charset="0"/>
                <a:cs typeface="Arial" panose="020B0604020202020204" pitchFamily="34" charset="0"/>
              </a:rPr>
              <a:t> Zapatistas also used information technologies to generate international support for their demands. </a:t>
            </a:r>
            <a:r>
              <a:rPr lang="tr-TR" altLang="tr-TR" sz="2000" dirty="0">
                <a:latin typeface="Arial" panose="020B0604020202020204" pitchFamily="34" charset="0"/>
                <a:cs typeface="Arial" panose="020B0604020202020204" pitchFamily="34" charset="0"/>
              </a:rPr>
              <a:t>They </a:t>
            </a:r>
            <a:r>
              <a:rPr lang="it-IT" altLang="tr-TR" sz="2000" dirty="0">
                <a:latin typeface="Arial" panose="020B0604020202020204" pitchFamily="34" charset="0"/>
                <a:cs typeface="Arial" panose="020B0604020202020204" pitchFamily="34" charset="0"/>
              </a:rPr>
              <a:t>took the support of millions of people all around the world due to media attention.</a:t>
            </a:r>
            <a:endParaRPr lang="tr-TR" altLang="tr-TR" sz="2000" dirty="0">
              <a:latin typeface="Arial" panose="020B0604020202020204" pitchFamily="34" charset="0"/>
              <a:cs typeface="Arial" panose="020B0604020202020204" pitchFamily="34" charset="0"/>
            </a:endParaRPr>
          </a:p>
          <a:p>
            <a:r>
              <a:rPr lang="tr-TR" altLang="tr-TR" sz="2000" dirty="0">
                <a:latin typeface="Arial" panose="020B0604020202020204" pitchFamily="34" charset="0"/>
                <a:cs typeface="Arial" panose="020B0604020202020204" pitchFamily="34" charset="0"/>
              </a:rPr>
              <a:t>The Zapatistas’ opposition to neoliberalism, their ability to rescale their local struggle in global terms and their clever use of the Internet marked a decisive moment in the development of the anti-globalization movement.</a:t>
            </a:r>
          </a:p>
          <a:p>
            <a:pPr eaLnBrk="1" hangingPunct="1"/>
            <a:endParaRPr lang="tr-TR" altLang="tr-TR"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3484770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763688" y="205979"/>
            <a:ext cx="6923112" cy="857250"/>
          </a:xfrm>
        </p:spPr>
        <p:txBody>
          <a:bodyPr>
            <a:normAutofit fontScale="90000"/>
          </a:bodyPr>
          <a:lstStyle/>
          <a:p>
            <a:pPr eaLnBrk="1" hangingPunct="1"/>
            <a:r>
              <a:rPr lang="it-IT" altLang="tr-TR" dirty="0" smtClean="0"/>
              <a:t>The Strike Wave in France, 1995</a:t>
            </a:r>
            <a:endParaRPr lang="tr-TR" altLang="tr-TR" dirty="0" smtClean="0"/>
          </a:p>
        </p:txBody>
      </p:sp>
      <p:sp>
        <p:nvSpPr>
          <p:cNvPr id="15363" name="Rectangle 3"/>
          <p:cNvSpPr>
            <a:spLocks noGrp="1" noChangeArrowheads="1"/>
          </p:cNvSpPr>
          <p:nvPr>
            <p:ph idx="1"/>
          </p:nvPr>
        </p:nvSpPr>
        <p:spPr>
          <a:xfrm>
            <a:off x="457200" y="1275643"/>
            <a:ext cx="8229600" cy="3394472"/>
          </a:xfrm>
        </p:spPr>
        <p:txBody>
          <a:bodyPr>
            <a:normAutofit/>
          </a:bodyPr>
          <a:lstStyle/>
          <a:p>
            <a:pPr eaLnBrk="1" hangingPunct="1">
              <a:lnSpc>
                <a:spcPct val="90000"/>
              </a:lnSpc>
            </a:pPr>
            <a:r>
              <a:rPr lang="it-IT" altLang="tr-TR" sz="2000" dirty="0">
                <a:latin typeface="Arial" panose="020B0604020202020204" pitchFamily="34" charset="0"/>
                <a:cs typeface="Arial" panose="020B0604020202020204" pitchFamily="34" charset="0"/>
              </a:rPr>
              <a:t>Under the pressure of the Maastricht Treaty, France had to reduce the budget deficit to 3% in order to join the Economic and Monetary Union. So, the French Prime Minister announced a social security reform and railroad privatization in November 1995. </a:t>
            </a:r>
          </a:p>
          <a:p>
            <a:pPr eaLnBrk="1" hangingPunct="1">
              <a:lnSpc>
                <a:spcPct val="90000"/>
              </a:lnSpc>
            </a:pPr>
            <a:r>
              <a:rPr lang="it-IT" altLang="tr-TR" sz="2000" dirty="0">
                <a:latin typeface="Arial" panose="020B0604020202020204" pitchFamily="34" charset="0"/>
                <a:cs typeface="Arial" panose="020B0604020202020204" pitchFamily="34" charset="0"/>
              </a:rPr>
              <a:t>The reform included:</a:t>
            </a:r>
          </a:p>
          <a:p>
            <a:pPr eaLnBrk="1" hangingPunct="1">
              <a:lnSpc>
                <a:spcPct val="90000"/>
              </a:lnSpc>
            </a:pPr>
            <a:r>
              <a:rPr lang="it-IT" altLang="tr-TR" sz="2000" dirty="0">
                <a:latin typeface="Arial" panose="020B0604020202020204" pitchFamily="34" charset="0"/>
                <a:cs typeface="Arial" panose="020B0604020202020204" pitchFamily="34" charset="0"/>
              </a:rPr>
              <a:t>-retirement age would be extended</a:t>
            </a:r>
          </a:p>
          <a:p>
            <a:pPr eaLnBrk="1" hangingPunct="1">
              <a:lnSpc>
                <a:spcPct val="90000"/>
              </a:lnSpc>
            </a:pPr>
            <a:r>
              <a:rPr lang="it-IT" altLang="tr-TR" sz="2000" dirty="0">
                <a:latin typeface="Arial" panose="020B0604020202020204" pitchFamily="34" charset="0"/>
                <a:cs typeface="Arial" panose="020B0604020202020204" pitchFamily="34" charset="0"/>
              </a:rPr>
              <a:t>-the health care system would be partially privatized.</a:t>
            </a:r>
          </a:p>
          <a:p>
            <a:pPr eaLnBrk="1" hangingPunct="1">
              <a:lnSpc>
                <a:spcPct val="90000"/>
              </a:lnSpc>
            </a:pPr>
            <a:r>
              <a:rPr lang="it-IT" altLang="tr-TR" sz="2000" dirty="0">
                <a:latin typeface="Arial" panose="020B0604020202020204" pitchFamily="34" charset="0"/>
                <a:cs typeface="Arial" panose="020B0604020202020204" pitchFamily="34" charset="0"/>
              </a:rPr>
              <a:t>For almost a month France witnessed mass demonstrations against the reform and millions of workers took the streets in every city and town.</a:t>
            </a:r>
            <a:endParaRPr lang="tr-TR" altLang="tr-TR" sz="20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2366764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619672" y="205979"/>
            <a:ext cx="7067128" cy="857250"/>
          </a:xfrm>
        </p:spPr>
        <p:txBody>
          <a:bodyPr>
            <a:normAutofit fontScale="90000"/>
          </a:bodyPr>
          <a:lstStyle/>
          <a:p>
            <a:pPr eaLnBrk="1" hangingPunct="1"/>
            <a:r>
              <a:rPr lang="it-IT" altLang="tr-TR" sz="3000" dirty="0"/>
              <a:t>Campaign against Multilateral agreement on Investment (MAI)</a:t>
            </a:r>
            <a:endParaRPr lang="tr-TR" altLang="tr-TR" sz="3000" dirty="0"/>
          </a:p>
        </p:txBody>
      </p:sp>
      <p:sp>
        <p:nvSpPr>
          <p:cNvPr id="16387" name="Rectangle 3"/>
          <p:cNvSpPr>
            <a:spLocks noGrp="1" noChangeArrowheads="1"/>
          </p:cNvSpPr>
          <p:nvPr>
            <p:ph idx="1"/>
          </p:nvPr>
        </p:nvSpPr>
        <p:spPr>
          <a:xfrm>
            <a:off x="457200" y="1419622"/>
            <a:ext cx="8229600" cy="3394472"/>
          </a:xfrm>
        </p:spPr>
        <p:txBody>
          <a:bodyPr>
            <a:normAutofit/>
          </a:bodyPr>
          <a:lstStyle/>
          <a:p>
            <a:pPr eaLnBrk="1" hangingPunct="1">
              <a:lnSpc>
                <a:spcPct val="80000"/>
              </a:lnSpc>
            </a:pPr>
            <a:r>
              <a:rPr lang="it-IT" altLang="tr-TR" sz="2000" dirty="0">
                <a:latin typeface="Arial" panose="020B0604020202020204" pitchFamily="34" charset="0"/>
                <a:cs typeface="Arial" panose="020B0604020202020204" pitchFamily="34" charset="0"/>
              </a:rPr>
              <a:t>In 1995, G-7 countries began to negotiate a new international treaty for investors’ rights within OECD. Without Parliamentary participation, officials negotiated behind closed doors until the draft leaked to a Canadian NGO. </a:t>
            </a:r>
          </a:p>
          <a:p>
            <a:pPr eaLnBrk="1" hangingPunct="1">
              <a:lnSpc>
                <a:spcPct val="80000"/>
              </a:lnSpc>
            </a:pPr>
            <a:r>
              <a:rPr lang="it-IT" altLang="tr-TR" sz="2000" dirty="0">
                <a:latin typeface="Arial" panose="020B0604020202020204" pitchFamily="34" charset="0"/>
                <a:cs typeface="Arial" panose="020B0604020202020204" pitchFamily="34" charset="0"/>
              </a:rPr>
              <a:t>MAI would establish that:</a:t>
            </a:r>
          </a:p>
          <a:p>
            <a:pPr eaLnBrk="1" hangingPunct="1">
              <a:lnSpc>
                <a:spcPct val="80000"/>
              </a:lnSpc>
            </a:pPr>
            <a:r>
              <a:rPr lang="it-IT" altLang="tr-TR" sz="2000" dirty="0">
                <a:latin typeface="Arial" panose="020B0604020202020204" pitchFamily="34" charset="0"/>
                <a:cs typeface="Arial" panose="020B0604020202020204" pitchFamily="34" charset="0"/>
              </a:rPr>
              <a:t>Foreign investors should be treated as the host country’s own investors</a:t>
            </a:r>
          </a:p>
          <a:p>
            <a:pPr eaLnBrk="1" hangingPunct="1">
              <a:lnSpc>
                <a:spcPct val="80000"/>
              </a:lnSpc>
            </a:pPr>
            <a:r>
              <a:rPr lang="it-IT" altLang="tr-TR" sz="2000" dirty="0">
                <a:latin typeface="Arial" panose="020B0604020202020204" pitchFamily="34" charset="0"/>
                <a:cs typeface="Arial" panose="020B0604020202020204" pitchFamily="34" charset="0"/>
              </a:rPr>
              <a:t>Foreign investors’ assets such as land, buildings, e</a:t>
            </a:r>
            <a:r>
              <a:rPr lang="tr-TR" altLang="tr-TR" sz="2000" dirty="0">
                <a:latin typeface="Arial" panose="020B0604020202020204" pitchFamily="34" charset="0"/>
                <a:cs typeface="Arial" panose="020B0604020202020204" pitchFamily="34" charset="0"/>
              </a:rPr>
              <a:t>q</a:t>
            </a:r>
            <a:r>
              <a:rPr lang="it-IT" altLang="tr-TR" sz="2000" dirty="0">
                <a:latin typeface="Arial" panose="020B0604020202020204" pitchFamily="34" charset="0"/>
                <a:cs typeface="Arial" panose="020B0604020202020204" pitchFamily="34" charset="0"/>
              </a:rPr>
              <a:t>uipment and also their patents, trademarks, and copyright should be protected.</a:t>
            </a:r>
          </a:p>
          <a:p>
            <a:pPr eaLnBrk="1" hangingPunct="1">
              <a:lnSpc>
                <a:spcPct val="80000"/>
              </a:lnSpc>
            </a:pPr>
            <a:r>
              <a:rPr lang="it-IT" altLang="tr-TR" sz="2000" dirty="0">
                <a:latin typeface="Arial" panose="020B0604020202020204" pitchFamily="34" charset="0"/>
                <a:cs typeface="Arial" panose="020B0604020202020204" pitchFamily="34" charset="0"/>
              </a:rPr>
              <a:t>Foreign investors should directly sue governments for any action they claim undermines their planned profits</a:t>
            </a:r>
          </a:p>
          <a:p>
            <a:pPr eaLnBrk="1" hangingPunct="1">
              <a:lnSpc>
                <a:spcPct val="80000"/>
              </a:lnSpc>
            </a:pPr>
            <a:endParaRPr lang="tr-TR" altLang="tr-TR" sz="20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3589699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475656" y="205979"/>
            <a:ext cx="7211144" cy="857250"/>
          </a:xfrm>
        </p:spPr>
        <p:txBody>
          <a:bodyPr>
            <a:normAutofit fontScale="90000"/>
          </a:bodyPr>
          <a:lstStyle/>
          <a:p>
            <a:pPr eaLnBrk="1" hangingPunct="1"/>
            <a:r>
              <a:rPr lang="it-IT" altLang="tr-TR" sz="3000" b="1" dirty="0"/>
              <a:t>Campaign against Multilateral agreement on Investment (MAI)</a:t>
            </a:r>
            <a:endParaRPr lang="tr-TR" altLang="tr-TR" sz="3000" b="1" dirty="0"/>
          </a:p>
        </p:txBody>
      </p:sp>
      <p:sp>
        <p:nvSpPr>
          <p:cNvPr id="17411" name="Rectangle 3"/>
          <p:cNvSpPr>
            <a:spLocks noGrp="1" noChangeArrowheads="1"/>
          </p:cNvSpPr>
          <p:nvPr>
            <p:ph idx="1"/>
          </p:nvPr>
        </p:nvSpPr>
        <p:spPr>
          <a:xfrm>
            <a:off x="457200" y="1419622"/>
            <a:ext cx="8229600" cy="3394472"/>
          </a:xfrm>
        </p:spPr>
        <p:txBody>
          <a:bodyPr>
            <a:noAutofit/>
          </a:bodyPr>
          <a:lstStyle/>
          <a:p>
            <a:pPr eaLnBrk="1" hangingPunct="1">
              <a:lnSpc>
                <a:spcPct val="80000"/>
              </a:lnSpc>
            </a:pPr>
            <a:r>
              <a:rPr lang="it-IT" altLang="tr-TR" sz="2800" dirty="0">
                <a:latin typeface="Arial" panose="020B0604020202020204" pitchFamily="34" charset="0"/>
                <a:cs typeface="Arial" panose="020B0604020202020204" pitchFamily="34" charset="0"/>
              </a:rPr>
              <a:t>In order to protest MAI, NGOS such as Public Citizens Global Trade Watch and Friends of the Earth launced a Internet campaign. They collected signatures from 600 civil society organizations from 67 countries and called for:</a:t>
            </a:r>
          </a:p>
          <a:p>
            <a:pPr eaLnBrk="1" hangingPunct="1">
              <a:lnSpc>
                <a:spcPct val="80000"/>
              </a:lnSpc>
            </a:pPr>
            <a:r>
              <a:rPr lang="it-IT" altLang="tr-TR" sz="2800" dirty="0">
                <a:latin typeface="Arial" panose="020B0604020202020204" pitchFamily="34" charset="0"/>
                <a:cs typeface="Arial" panose="020B0604020202020204" pitchFamily="34" charset="0"/>
              </a:rPr>
              <a:t>- the suspension of MAI negoatiations</a:t>
            </a:r>
          </a:p>
          <a:p>
            <a:pPr eaLnBrk="1" hangingPunct="1">
              <a:lnSpc>
                <a:spcPct val="80000"/>
              </a:lnSpc>
            </a:pPr>
            <a:r>
              <a:rPr lang="it-IT" altLang="tr-TR" sz="2800" dirty="0">
                <a:latin typeface="Arial" panose="020B0604020202020204" pitchFamily="34" charset="0"/>
                <a:cs typeface="Arial" panose="020B0604020202020204" pitchFamily="34" charset="0"/>
              </a:rPr>
              <a:t>-participation of civil society representatives to the negotiations</a:t>
            </a:r>
          </a:p>
          <a:p>
            <a:pPr eaLnBrk="1" hangingPunct="1">
              <a:lnSpc>
                <a:spcPct val="80000"/>
              </a:lnSpc>
            </a:pPr>
            <a:r>
              <a:rPr lang="it-IT" altLang="tr-TR" sz="2800" dirty="0">
                <a:latin typeface="Arial" panose="020B0604020202020204" pitchFamily="34" charset="0"/>
                <a:cs typeface="Arial" panose="020B0604020202020204" pitchFamily="34" charset="0"/>
              </a:rPr>
              <a:t>-increased transparency </a:t>
            </a:r>
            <a:endParaRPr lang="tr-TR" altLang="tr-TR" sz="28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42883054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619672" y="205979"/>
            <a:ext cx="7067128" cy="857250"/>
          </a:xfrm>
        </p:spPr>
        <p:txBody>
          <a:bodyPr>
            <a:normAutofit fontScale="90000"/>
          </a:bodyPr>
          <a:lstStyle/>
          <a:p>
            <a:pPr eaLnBrk="1" hangingPunct="1"/>
            <a:r>
              <a:rPr lang="it-IT" altLang="tr-TR" sz="3000" b="1" dirty="0">
                <a:latin typeface="Arial" panose="020B0604020202020204" pitchFamily="34" charset="0"/>
                <a:cs typeface="Arial" panose="020B0604020202020204" pitchFamily="34" charset="0"/>
              </a:rPr>
              <a:t>Campaign against Multilateral Agreement on Investment (MAI)</a:t>
            </a:r>
            <a:endParaRPr lang="tr-TR" altLang="tr-TR" sz="3000" b="1" dirty="0">
              <a:latin typeface="Arial" panose="020B0604020202020204" pitchFamily="34" charset="0"/>
              <a:cs typeface="Arial" panose="020B0604020202020204" pitchFamily="34" charset="0"/>
            </a:endParaRPr>
          </a:p>
        </p:txBody>
      </p:sp>
      <p:sp>
        <p:nvSpPr>
          <p:cNvPr id="18435" name="Rectangle 3"/>
          <p:cNvSpPr>
            <a:spLocks noGrp="1" noChangeArrowheads="1"/>
          </p:cNvSpPr>
          <p:nvPr>
            <p:ph idx="1"/>
          </p:nvPr>
        </p:nvSpPr>
        <p:spPr>
          <a:xfrm>
            <a:off x="437574" y="1491630"/>
            <a:ext cx="8229600" cy="3394472"/>
          </a:xfrm>
        </p:spPr>
        <p:txBody>
          <a:bodyPr>
            <a:normAutofit/>
          </a:bodyPr>
          <a:lstStyle/>
          <a:p>
            <a:pPr eaLnBrk="1" hangingPunct="1"/>
            <a:r>
              <a:rPr lang="it-IT" altLang="tr-TR" sz="2800" dirty="0">
                <a:latin typeface="Arial" panose="020B0604020202020204" pitchFamily="34" charset="0"/>
                <a:cs typeface="Arial" panose="020B0604020202020204" pitchFamily="34" charset="0"/>
              </a:rPr>
              <a:t>Due to the rising opposition against MAI, French government withdrew from negotiations. After the Frenc</a:t>
            </a:r>
            <a:r>
              <a:rPr lang="tr-TR" altLang="tr-TR" sz="2800" dirty="0">
                <a:latin typeface="Arial" panose="020B0604020202020204" pitchFamily="34" charset="0"/>
                <a:cs typeface="Arial" panose="020B0604020202020204" pitchFamily="34" charset="0"/>
              </a:rPr>
              <a:t>h</a:t>
            </a:r>
            <a:r>
              <a:rPr lang="it-IT" altLang="tr-TR" sz="2800" dirty="0">
                <a:latin typeface="Arial" panose="020B0604020202020204" pitchFamily="34" charset="0"/>
                <a:cs typeface="Arial" panose="020B0604020202020204" pitchFamily="34" charset="0"/>
              </a:rPr>
              <a:t> withdrawal, OECD ministers decided to postpone the approval of the treaty in 1998.</a:t>
            </a:r>
          </a:p>
          <a:p>
            <a:pPr eaLnBrk="1" hangingPunct="1"/>
            <a:r>
              <a:rPr lang="it-IT" altLang="tr-TR" sz="2800" dirty="0">
                <a:latin typeface="Arial" panose="020B0604020202020204" pitchFamily="34" charset="0"/>
                <a:cs typeface="Arial" panose="020B0604020202020204" pitchFamily="34" charset="0"/>
              </a:rPr>
              <a:t>However the project was not abondened. Its core elements are now part of the WTO talks. </a:t>
            </a:r>
            <a:endParaRPr lang="tr-TR" altLang="tr-TR" sz="28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22142538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it-IT" altLang="tr-TR" smtClean="0"/>
              <a:t>Jubilee 2000 Movement</a:t>
            </a:r>
            <a:endParaRPr lang="tr-TR" altLang="tr-TR" smtClean="0"/>
          </a:p>
        </p:txBody>
      </p:sp>
      <p:sp>
        <p:nvSpPr>
          <p:cNvPr id="19459" name="Rectangle 3"/>
          <p:cNvSpPr>
            <a:spLocks noGrp="1" noChangeArrowheads="1"/>
          </p:cNvSpPr>
          <p:nvPr>
            <p:ph idx="1"/>
          </p:nvPr>
        </p:nvSpPr>
        <p:spPr>
          <a:xfrm>
            <a:off x="539552" y="1353874"/>
            <a:ext cx="8229600" cy="3394472"/>
          </a:xfrm>
        </p:spPr>
        <p:txBody>
          <a:bodyPr>
            <a:normAutofit/>
          </a:bodyPr>
          <a:lstStyle/>
          <a:p>
            <a:pPr eaLnBrk="1" hangingPunct="1"/>
            <a:r>
              <a:rPr lang="it-IT" altLang="tr-TR" sz="2400" dirty="0">
                <a:latin typeface="Arial" panose="020B0604020202020204" pitchFamily="34" charset="0"/>
                <a:cs typeface="Arial" panose="020B0604020202020204" pitchFamily="34" charset="0"/>
              </a:rPr>
              <a:t>In 1998, Jubilee 2000 Movement called for the cancellation of the Third World debt.</a:t>
            </a:r>
          </a:p>
          <a:p>
            <a:pPr eaLnBrk="1" hangingPunct="1"/>
            <a:r>
              <a:rPr lang="it-IT" altLang="tr-TR" sz="2400" dirty="0">
                <a:latin typeface="Arial" panose="020B0604020202020204" pitchFamily="34" charset="0"/>
                <a:cs typeface="Arial" panose="020B0604020202020204" pitchFamily="34" charset="0"/>
              </a:rPr>
              <a:t>Jubilee 2000 Movement was unable to achieve radical policy change. Even though most G-8 countries agreed to cancel bilateral debts of poorest countries, this only represented 1% of total debts. Because, third world countries owe to international financial institutions like the IMF and World Bank.   </a:t>
            </a:r>
          </a:p>
          <a:p>
            <a:pPr eaLnBrk="1" hangingPunct="1"/>
            <a:endParaRPr lang="tr-TR" altLang="tr-TR"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395058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it-IT" altLang="tr-TR" dirty="0" smtClean="0"/>
              <a:t>ATTAC International</a:t>
            </a:r>
            <a:endParaRPr lang="tr-TR" altLang="tr-TR" dirty="0" smtClean="0"/>
          </a:p>
        </p:txBody>
      </p:sp>
      <p:sp>
        <p:nvSpPr>
          <p:cNvPr id="20483" name="Rectangle 3"/>
          <p:cNvSpPr>
            <a:spLocks noGrp="1" noChangeArrowheads="1"/>
          </p:cNvSpPr>
          <p:nvPr>
            <p:ph idx="1"/>
          </p:nvPr>
        </p:nvSpPr>
        <p:spPr>
          <a:xfrm>
            <a:off x="451754" y="1304926"/>
            <a:ext cx="8229600" cy="3394472"/>
          </a:xfrm>
        </p:spPr>
        <p:txBody>
          <a:bodyPr>
            <a:normAutofit/>
          </a:bodyPr>
          <a:lstStyle/>
          <a:p>
            <a:pPr eaLnBrk="1" hangingPunct="1">
              <a:lnSpc>
                <a:spcPct val="80000"/>
              </a:lnSpc>
            </a:pPr>
            <a:r>
              <a:rPr lang="it-IT" altLang="tr-TR" sz="1600" dirty="0">
                <a:latin typeface="Arial" panose="020B0604020202020204" pitchFamily="34" charset="0"/>
                <a:cs typeface="Arial" panose="020B0604020202020204" pitchFamily="34" charset="0"/>
              </a:rPr>
              <a:t>After the 1997 Asian economic crisis, protests rose against free flows capital from country to country. </a:t>
            </a:r>
          </a:p>
          <a:p>
            <a:pPr eaLnBrk="1" hangingPunct="1">
              <a:lnSpc>
                <a:spcPct val="80000"/>
              </a:lnSpc>
            </a:pPr>
            <a:r>
              <a:rPr lang="it-IT" altLang="tr-TR" sz="1600" dirty="0">
                <a:latin typeface="Arial" panose="020B0604020202020204" pitchFamily="34" charset="0"/>
                <a:cs typeface="Arial" panose="020B0604020202020204" pitchFamily="34" charset="0"/>
              </a:rPr>
              <a:t>The free flow of capital is argued to be dangerous for economic security and the welfare of the orninary people. </a:t>
            </a:r>
          </a:p>
          <a:p>
            <a:r>
              <a:rPr lang="it-IT" altLang="tr-TR" sz="1600" dirty="0">
                <a:latin typeface="Arial" panose="020B0604020202020204" pitchFamily="34" charset="0"/>
                <a:cs typeface="Arial" panose="020B0604020202020204" pitchFamily="34" charset="0"/>
              </a:rPr>
              <a:t>In 1998,  a group of human rights, academic, student, and environmental organizations also trade unions and leftist media organizations formed ATTAC </a:t>
            </a:r>
            <a:r>
              <a:rPr lang="tr-TR" altLang="tr-TR" sz="1600" dirty="0">
                <a:latin typeface="Arial" panose="020B0604020202020204" pitchFamily="34" charset="0"/>
                <a:cs typeface="Arial" panose="020B0604020202020204" pitchFamily="34" charset="0"/>
              </a:rPr>
              <a:t>(the Association for the Taxation of Financial Transactions for the Aid of Citizens) </a:t>
            </a:r>
            <a:r>
              <a:rPr lang="it-IT" altLang="tr-TR" sz="1600" dirty="0">
                <a:latin typeface="Arial" panose="020B0604020202020204" pitchFamily="34" charset="0"/>
                <a:cs typeface="Arial" panose="020B0604020202020204" pitchFamily="34" charset="0"/>
              </a:rPr>
              <a:t>France. By the end of 1998, ATTAC became international.</a:t>
            </a:r>
          </a:p>
          <a:p>
            <a:pPr eaLnBrk="1" hangingPunct="1">
              <a:lnSpc>
                <a:spcPct val="80000"/>
              </a:lnSpc>
            </a:pPr>
            <a:r>
              <a:rPr lang="it-IT" altLang="tr-TR" sz="1600" dirty="0">
                <a:latin typeface="Arial" panose="020B0604020202020204" pitchFamily="34" charset="0"/>
                <a:cs typeface="Arial" panose="020B0604020202020204" pitchFamily="34" charset="0"/>
              </a:rPr>
              <a:t>The aim of ATTAC was </a:t>
            </a:r>
          </a:p>
          <a:p>
            <a:pPr eaLnBrk="1" hangingPunct="1">
              <a:lnSpc>
                <a:spcPct val="80000"/>
              </a:lnSpc>
            </a:pPr>
            <a:r>
              <a:rPr lang="it-IT" altLang="tr-TR" sz="1600" dirty="0">
                <a:latin typeface="Arial" panose="020B0604020202020204" pitchFamily="34" charset="0"/>
                <a:cs typeface="Arial" panose="020B0604020202020204" pitchFamily="34" charset="0"/>
              </a:rPr>
              <a:t>to put tax on currency transactions to prevent free flow of capital.</a:t>
            </a:r>
          </a:p>
          <a:p>
            <a:pPr eaLnBrk="1" hangingPunct="1">
              <a:lnSpc>
                <a:spcPct val="80000"/>
              </a:lnSpc>
            </a:pPr>
            <a:r>
              <a:rPr lang="it-IT" altLang="tr-TR" sz="1600" dirty="0">
                <a:latin typeface="Arial" panose="020B0604020202020204" pitchFamily="34" charset="0"/>
                <a:cs typeface="Arial" panose="020B0604020202020204" pitchFamily="34" charset="0"/>
              </a:rPr>
              <a:t>to support debt cancellation of the Third World</a:t>
            </a:r>
          </a:p>
          <a:p>
            <a:pPr eaLnBrk="1" hangingPunct="1">
              <a:lnSpc>
                <a:spcPct val="80000"/>
              </a:lnSpc>
            </a:pPr>
            <a:r>
              <a:rPr lang="tr-TR" altLang="tr-TR" sz="1600" dirty="0">
                <a:latin typeface="Arial" panose="020B0604020202020204" pitchFamily="34" charset="0"/>
                <a:cs typeface="Arial" panose="020B0604020202020204" pitchFamily="34" charset="0"/>
              </a:rPr>
              <a:t>t</a:t>
            </a:r>
            <a:r>
              <a:rPr lang="it-IT" altLang="tr-TR" sz="1600" dirty="0">
                <a:latin typeface="Arial" panose="020B0604020202020204" pitchFamily="34" charset="0"/>
                <a:cs typeface="Arial" panose="020B0604020202020204" pitchFamily="34" charset="0"/>
              </a:rPr>
              <a:t>o promote public health, education, and food security</a:t>
            </a:r>
            <a:endParaRPr lang="tr-TR" altLang="tr-TR" sz="1600" dirty="0">
              <a:latin typeface="Arial" panose="020B0604020202020204" pitchFamily="34" charset="0"/>
              <a:cs typeface="Arial" panose="020B0604020202020204" pitchFamily="34" charset="0"/>
            </a:endParaRPr>
          </a:p>
          <a:p>
            <a:pPr eaLnBrk="1" hangingPunct="1">
              <a:lnSpc>
                <a:spcPct val="80000"/>
              </a:lnSpc>
            </a:pPr>
            <a:r>
              <a:rPr lang="tr-TR" altLang="tr-TR" sz="1600" dirty="0">
                <a:latin typeface="Arial" panose="020B0604020202020204" pitchFamily="34" charset="0"/>
                <a:cs typeface="Arial" panose="020B0604020202020204" pitchFamily="34" charset="0"/>
              </a:rPr>
              <a:t>solve problems associated with world poverty</a:t>
            </a:r>
            <a:endParaRPr lang="it-IT" altLang="tr-TR" sz="1600" dirty="0">
              <a:latin typeface="Arial" panose="020B0604020202020204" pitchFamily="34" charset="0"/>
              <a:cs typeface="Arial" panose="020B0604020202020204" pitchFamily="34" charset="0"/>
            </a:endParaRPr>
          </a:p>
          <a:p>
            <a:pPr eaLnBrk="1" hangingPunct="1">
              <a:lnSpc>
                <a:spcPct val="80000"/>
              </a:lnSpc>
            </a:pPr>
            <a:endParaRPr lang="tr-TR" altLang="tr-TR" sz="16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960003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1653648"/>
            <a:ext cx="6624736" cy="1077218"/>
          </a:xfrm>
          <a:prstGeom prst="rect">
            <a:avLst/>
          </a:prstGeom>
          <a:noFill/>
        </p:spPr>
        <p:txBody>
          <a:bodyPr wrap="square" rtlCol="0">
            <a:spAutoFit/>
          </a:bodyPr>
          <a:lstStyle/>
          <a:p>
            <a:r>
              <a:rPr lang="en-US" sz="3200" b="1" dirty="0"/>
              <a:t>Globalization and Development of the Modern World</a:t>
            </a:r>
            <a:endParaRPr lang="ru-RU" sz="3200" b="1" dirty="0">
              <a:latin typeface="Arial" panose="020B0604020202020204" pitchFamily="34" charset="0"/>
            </a:endParaRPr>
          </a:p>
        </p:txBody>
      </p:sp>
      <p:sp>
        <p:nvSpPr>
          <p:cNvPr id="6" name="TextBox 5"/>
          <p:cNvSpPr txBox="1"/>
          <p:nvPr/>
        </p:nvSpPr>
        <p:spPr>
          <a:xfrm>
            <a:off x="2051720" y="2767404"/>
            <a:ext cx="6264696" cy="1569660"/>
          </a:xfrm>
          <a:prstGeom prst="rect">
            <a:avLst/>
          </a:prstGeom>
          <a:noFill/>
        </p:spPr>
        <p:txBody>
          <a:bodyPr wrap="square" rtlCol="0">
            <a:spAutoFit/>
          </a:bodyPr>
          <a:lstStyle/>
          <a:p>
            <a:r>
              <a:rPr lang="en-US" sz="3200" b="1" dirty="0" smtClean="0">
                <a:solidFill>
                  <a:srgbClr val="0070C0"/>
                </a:solidFill>
                <a:latin typeface="Arial" panose="020B0604020202020204" pitchFamily="34" charset="0"/>
              </a:rPr>
              <a:t>Lecture</a:t>
            </a:r>
            <a:r>
              <a:rPr lang="ru-RU" sz="3200" b="1" dirty="0" smtClean="0">
                <a:solidFill>
                  <a:srgbClr val="0070C0"/>
                </a:solidFill>
                <a:latin typeface="Arial" panose="020B0604020202020204" pitchFamily="34" charset="0"/>
              </a:rPr>
              <a:t> </a:t>
            </a:r>
            <a:r>
              <a:rPr lang="en-US" sz="3200" b="1" dirty="0" smtClean="0">
                <a:solidFill>
                  <a:srgbClr val="0070C0"/>
                </a:solidFill>
                <a:latin typeface="Arial" panose="020B0604020202020204" pitchFamily="34" charset="0"/>
              </a:rPr>
              <a:t>14</a:t>
            </a:r>
            <a:endParaRPr lang="ru-RU" sz="3200" b="1" dirty="0">
              <a:solidFill>
                <a:srgbClr val="0070C0"/>
              </a:solidFill>
              <a:latin typeface="Arial" panose="020B0604020202020204" pitchFamily="34" charset="0"/>
            </a:endParaRPr>
          </a:p>
          <a:p>
            <a:r>
              <a:rPr lang="kk-KZ" sz="3200" dirty="0"/>
              <a:t>Defining the Anti-Globalization Movement</a:t>
            </a:r>
            <a:endParaRPr lang="ru-RU" sz="3200"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6483401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it-IT" altLang="tr-TR" smtClean="0"/>
              <a:t>ATTAC International</a:t>
            </a:r>
            <a:endParaRPr lang="tr-TR" altLang="tr-TR" smtClean="0"/>
          </a:p>
        </p:txBody>
      </p:sp>
      <p:sp>
        <p:nvSpPr>
          <p:cNvPr id="21507" name="Content Placeholder 2"/>
          <p:cNvSpPr>
            <a:spLocks noGrp="1"/>
          </p:cNvSpPr>
          <p:nvPr>
            <p:ph idx="1"/>
          </p:nvPr>
        </p:nvSpPr>
        <p:spPr>
          <a:xfrm>
            <a:off x="395536" y="1419622"/>
            <a:ext cx="8229600" cy="3394472"/>
          </a:xfrm>
        </p:spPr>
        <p:txBody>
          <a:bodyPr>
            <a:noAutofit/>
          </a:bodyPr>
          <a:lstStyle/>
          <a:p>
            <a:r>
              <a:rPr lang="tr-TR" altLang="tr-TR" sz="2400" dirty="0">
                <a:latin typeface="Arial" panose="020B0604020202020204" pitchFamily="34" charset="0"/>
                <a:cs typeface="Arial" panose="020B0604020202020204" pitchFamily="34" charset="0"/>
              </a:rPr>
              <a:t>In general, </a:t>
            </a:r>
            <a:r>
              <a:rPr lang="it-IT" altLang="tr-TR" sz="2400" dirty="0">
                <a:latin typeface="Arial" panose="020B0604020202020204" pitchFamily="34" charset="0"/>
                <a:cs typeface="Arial" panose="020B0604020202020204" pitchFamily="34" charset="0"/>
              </a:rPr>
              <a:t>ATTAC</a:t>
            </a:r>
            <a:r>
              <a:rPr lang="tr-TR" altLang="tr-TR" sz="2400" dirty="0">
                <a:latin typeface="Arial" panose="020B0604020202020204" pitchFamily="34" charset="0"/>
                <a:cs typeface="Arial" panose="020B0604020202020204" pitchFamily="34" charset="0"/>
              </a:rPr>
              <a:t> aimed to establish global rules for financial transactions as a way of limiting the power of the world’s financial elite the organization seeks to reinforce the sovereignty of nation-states, which they perceive as being undercut by supranational institutions that act on behalf of investors’ rights. </a:t>
            </a:r>
          </a:p>
          <a:p>
            <a:r>
              <a:rPr lang="tr-TR" altLang="tr-TR" sz="2400" dirty="0">
                <a:latin typeface="Arial" panose="020B0604020202020204" pitchFamily="34" charset="0"/>
                <a:cs typeface="Arial" panose="020B0604020202020204" pitchFamily="34" charset="0"/>
              </a:rPr>
              <a:t>At the same time, it calls for “international movement for democratic control of financial markets and their institutions”.</a:t>
            </a:r>
          </a:p>
          <a:p>
            <a:endParaRPr lang="tr-TR" altLang="tr-TR" sz="4000" dirty="0" smtClean="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14966470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it-IT" altLang="tr-TR" smtClean="0"/>
              <a:t>The Battle of Seattle</a:t>
            </a:r>
            <a:endParaRPr lang="tr-TR" altLang="tr-TR" smtClean="0"/>
          </a:p>
        </p:txBody>
      </p:sp>
      <p:sp>
        <p:nvSpPr>
          <p:cNvPr id="22531" name="Rectangle 3"/>
          <p:cNvSpPr>
            <a:spLocks noGrp="1" noChangeArrowheads="1"/>
          </p:cNvSpPr>
          <p:nvPr>
            <p:ph idx="1"/>
          </p:nvPr>
        </p:nvSpPr>
        <p:spPr>
          <a:xfrm>
            <a:off x="395536" y="1339243"/>
            <a:ext cx="8229600" cy="3394472"/>
          </a:xfrm>
        </p:spPr>
        <p:txBody>
          <a:bodyPr>
            <a:normAutofit/>
          </a:bodyPr>
          <a:lstStyle/>
          <a:p>
            <a:pPr eaLnBrk="1" hangingPunct="1">
              <a:lnSpc>
                <a:spcPct val="80000"/>
              </a:lnSpc>
            </a:pPr>
            <a:r>
              <a:rPr lang="it-IT" altLang="tr-TR" sz="1800" dirty="0">
                <a:latin typeface="Arial" panose="020B0604020202020204" pitchFamily="34" charset="0"/>
                <a:cs typeface="Arial" panose="020B0604020202020204" pitchFamily="34" charset="0"/>
              </a:rPr>
              <a:t>The Millenium Round of WTO was supposed to discuss and further liberalize trade of agriculture and services (education, health care, cultural and environmental activities)</a:t>
            </a:r>
          </a:p>
          <a:p>
            <a:pPr eaLnBrk="1" hangingPunct="1">
              <a:lnSpc>
                <a:spcPct val="80000"/>
              </a:lnSpc>
            </a:pPr>
            <a:r>
              <a:rPr lang="it-IT" altLang="tr-TR" sz="1800" dirty="0">
                <a:latin typeface="Arial" panose="020B0604020202020204" pitchFamily="34" charset="0"/>
                <a:cs typeface="Arial" panose="020B0604020202020204" pitchFamily="34" charset="0"/>
              </a:rPr>
              <a:t>50.000 activists from the US and other countries </a:t>
            </a:r>
            <a:r>
              <a:rPr lang="tr-TR" altLang="tr-TR" sz="1800" dirty="0">
                <a:latin typeface="Arial" panose="020B0604020202020204" pitchFamily="34" charset="0"/>
                <a:cs typeface="Arial" panose="020B0604020202020204" pitchFamily="34" charset="0"/>
              </a:rPr>
              <a:t>blocked delegates' entrance to WTO meetings in Seattle, and the protests forced the cancellation of the opening ceremonies</a:t>
            </a:r>
            <a:r>
              <a:rPr lang="it-IT" altLang="tr-TR" sz="1800" dirty="0">
                <a:latin typeface="Arial" panose="020B0604020202020204" pitchFamily="34" charset="0"/>
                <a:cs typeface="Arial" panose="020B0604020202020204" pitchFamily="34" charset="0"/>
              </a:rPr>
              <a:t>. Due to the protests, Clinton could not make his opening speech.</a:t>
            </a:r>
          </a:p>
          <a:p>
            <a:pPr eaLnBrk="1" hangingPunct="1">
              <a:lnSpc>
                <a:spcPct val="80000"/>
              </a:lnSpc>
            </a:pPr>
            <a:r>
              <a:rPr lang="it-IT" altLang="tr-TR" sz="1800" dirty="0">
                <a:latin typeface="Arial" panose="020B0604020202020204" pitchFamily="34" charset="0"/>
                <a:cs typeface="Arial" panose="020B0604020202020204" pitchFamily="34" charset="0"/>
              </a:rPr>
              <a:t>A</a:t>
            </a:r>
            <a:r>
              <a:rPr lang="tr-TR" altLang="tr-TR" sz="1800" dirty="0">
                <a:latin typeface="Arial" panose="020B0604020202020204" pitchFamily="34" charset="0"/>
                <a:cs typeface="Arial" panose="020B0604020202020204" pitchFamily="34" charset="0"/>
              </a:rPr>
              <a:t>narchists resorted to property damage</a:t>
            </a:r>
            <a:r>
              <a:rPr lang="it-IT" altLang="tr-TR" sz="1800" dirty="0">
                <a:latin typeface="Arial" panose="020B0604020202020204" pitchFamily="34" charset="0"/>
                <a:cs typeface="Arial" panose="020B0604020202020204" pitchFamily="34" charset="0"/>
              </a:rPr>
              <a:t> </a:t>
            </a:r>
            <a:r>
              <a:rPr lang="tr-TR" altLang="tr-TR" sz="1800" dirty="0">
                <a:latin typeface="Arial" panose="020B0604020202020204" pitchFamily="34" charset="0"/>
                <a:cs typeface="Arial" panose="020B0604020202020204" pitchFamily="34" charset="0"/>
              </a:rPr>
              <a:t>to highly visible corporate symbols of neoliberal success, such as Nike and</a:t>
            </a:r>
            <a:r>
              <a:rPr lang="it-IT" altLang="tr-TR" sz="1800" dirty="0">
                <a:latin typeface="Arial" panose="020B0604020202020204" pitchFamily="34" charset="0"/>
                <a:cs typeface="Arial" panose="020B0604020202020204" pitchFamily="34" charset="0"/>
              </a:rPr>
              <a:t> </a:t>
            </a:r>
            <a:r>
              <a:rPr lang="tr-TR" altLang="tr-TR" sz="1800" dirty="0">
                <a:latin typeface="Arial" panose="020B0604020202020204" pitchFamily="34" charset="0"/>
                <a:cs typeface="Arial" panose="020B0604020202020204" pitchFamily="34" charset="0"/>
              </a:rPr>
              <a:t>Starbucks.</a:t>
            </a:r>
          </a:p>
          <a:p>
            <a:pPr eaLnBrk="1" hangingPunct="1">
              <a:lnSpc>
                <a:spcPct val="80000"/>
              </a:lnSpc>
            </a:pPr>
            <a:r>
              <a:rPr lang="tr-TR" altLang="tr-TR" sz="1800" dirty="0">
                <a:latin typeface="Arial" panose="020B0604020202020204" pitchFamily="34" charset="0"/>
                <a:cs typeface="Arial" panose="020B0604020202020204" pitchFamily="34" charset="0"/>
              </a:rPr>
              <a:t>The Seattle demonstrations wanted to highlight the detrimental effects of unregulated globalization around the world and protest the way in which powerful institutions like the WTO act on behalf of corporate interests over those of everyday people.</a:t>
            </a:r>
          </a:p>
          <a:p>
            <a:pPr eaLnBrk="1" hangingPunct="1">
              <a:lnSpc>
                <a:spcPct val="80000"/>
              </a:lnSpc>
            </a:pPr>
            <a:endParaRPr lang="it-IT" altLang="tr-TR" sz="18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14658514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it-IT" altLang="tr-TR" smtClean="0"/>
              <a:t>Battle of Seattle</a:t>
            </a:r>
            <a:endParaRPr lang="tr-TR" altLang="tr-TR" smtClean="0"/>
          </a:p>
        </p:txBody>
      </p:sp>
      <p:sp>
        <p:nvSpPr>
          <p:cNvPr id="23555" name="Rectangle 3"/>
          <p:cNvSpPr>
            <a:spLocks noGrp="1" noChangeArrowheads="1"/>
          </p:cNvSpPr>
          <p:nvPr>
            <p:ph idx="1"/>
          </p:nvPr>
        </p:nvSpPr>
        <p:spPr>
          <a:xfrm>
            <a:off x="457200" y="1338092"/>
            <a:ext cx="8229600" cy="3394472"/>
          </a:xfrm>
        </p:spPr>
        <p:txBody>
          <a:bodyPr>
            <a:normAutofit/>
          </a:bodyPr>
          <a:lstStyle/>
          <a:p>
            <a:pPr eaLnBrk="1" hangingPunct="1">
              <a:lnSpc>
                <a:spcPct val="80000"/>
              </a:lnSpc>
            </a:pPr>
            <a:r>
              <a:rPr lang="it-IT" altLang="tr-TR" sz="2000" dirty="0">
                <a:latin typeface="Arial" panose="020B0604020202020204" pitchFamily="34" charset="0"/>
                <a:cs typeface="Arial" panose="020B0604020202020204" pitchFamily="34" charset="0"/>
              </a:rPr>
              <a:t>W</a:t>
            </a:r>
            <a:r>
              <a:rPr lang="tr-TR" altLang="tr-TR" sz="2000" dirty="0">
                <a:latin typeface="Arial" panose="020B0604020202020204" pitchFamily="34" charset="0"/>
                <a:cs typeface="Arial" panose="020B0604020202020204" pitchFamily="34" charset="0"/>
              </a:rPr>
              <a:t>hat was important in the</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‘Battle of Seattle’ was that it has taken place in the United States, the most active promoter and the imposer of free trade and neoliberal globalization.</a:t>
            </a:r>
          </a:p>
          <a:p>
            <a:pPr eaLnBrk="1" hangingPunct="1">
              <a:lnSpc>
                <a:spcPct val="80000"/>
              </a:lnSpc>
            </a:pPr>
            <a:r>
              <a:rPr lang="tr-TR" altLang="tr-TR" sz="2000" dirty="0">
                <a:latin typeface="Arial" panose="020B0604020202020204" pitchFamily="34" charset="0"/>
                <a:cs typeface="Arial" panose="020B0604020202020204" pitchFamily="34" charset="0"/>
              </a:rPr>
              <a:t>There were two</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important groups present in the street protests besides the usual groups of left-wing</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activists; the US trade unions and the middle class environmental movements. </a:t>
            </a:r>
            <a:endParaRPr lang="it-IT" altLang="tr-TR" sz="2000" dirty="0">
              <a:latin typeface="Arial" panose="020B0604020202020204" pitchFamily="34" charset="0"/>
              <a:cs typeface="Arial" panose="020B0604020202020204" pitchFamily="34" charset="0"/>
            </a:endParaRPr>
          </a:p>
          <a:p>
            <a:pPr eaLnBrk="1" hangingPunct="1">
              <a:lnSpc>
                <a:spcPct val="80000"/>
              </a:lnSpc>
            </a:pPr>
            <a:r>
              <a:rPr lang="tr-TR" altLang="tr-TR" sz="2000" dirty="0">
                <a:latin typeface="Arial" panose="020B0604020202020204" pitchFamily="34" charset="0"/>
                <a:cs typeface="Arial" panose="020B0604020202020204" pitchFamily="34" charset="0"/>
              </a:rPr>
              <a:t>President Clinton</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could not afford to ignore such protesters, since labor and the environmentalists provide two</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of the indispensable pillars of a</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Democratic victory in the elections of 2000. </a:t>
            </a:r>
            <a:endParaRPr lang="it-IT" altLang="tr-TR" sz="2000" dirty="0">
              <a:latin typeface="Arial" panose="020B0604020202020204" pitchFamily="34" charset="0"/>
              <a:cs typeface="Arial" panose="020B0604020202020204" pitchFamily="34" charset="0"/>
            </a:endParaRPr>
          </a:p>
          <a:p>
            <a:pPr eaLnBrk="1" hangingPunct="1">
              <a:lnSpc>
                <a:spcPct val="80000"/>
              </a:lnSpc>
            </a:pPr>
            <a:r>
              <a:rPr lang="tr-TR" altLang="tr-TR" sz="2000" dirty="0">
                <a:latin typeface="Arial" panose="020B0604020202020204" pitchFamily="34" charset="0"/>
                <a:cs typeface="Arial" panose="020B0604020202020204" pitchFamily="34" charset="0"/>
              </a:rPr>
              <a:t>So Clinton</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called upon the WTO to include</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provisions of the type the US trade unions and environmentalist groups had demanded </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10199180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it-IT" altLang="tr-TR" smtClean="0"/>
              <a:t>Battle of Seattle</a:t>
            </a:r>
            <a:endParaRPr lang="tr-TR" altLang="tr-TR" smtClean="0"/>
          </a:p>
        </p:txBody>
      </p:sp>
      <p:sp>
        <p:nvSpPr>
          <p:cNvPr id="24579" name="Content Placeholder 2"/>
          <p:cNvSpPr>
            <a:spLocks noGrp="1"/>
          </p:cNvSpPr>
          <p:nvPr>
            <p:ph idx="1"/>
          </p:nvPr>
        </p:nvSpPr>
        <p:spPr>
          <a:xfrm>
            <a:off x="457200" y="1331928"/>
            <a:ext cx="8229600" cy="3394472"/>
          </a:xfrm>
        </p:spPr>
        <p:txBody>
          <a:bodyPr>
            <a:noAutofit/>
          </a:bodyPr>
          <a:lstStyle/>
          <a:p>
            <a:r>
              <a:rPr lang="tr-TR" altLang="tr-TR" sz="2000" dirty="0">
                <a:latin typeface="Arial" panose="020B0604020202020204" pitchFamily="34" charset="0"/>
                <a:cs typeface="Arial" panose="020B0604020202020204" pitchFamily="34" charset="0"/>
              </a:rPr>
              <a:t>The estimated 50,000 people on the streets of Seattle included 20,000 members of the American Labour Federation-Congress of Industrial Organization (ALF-CIO). </a:t>
            </a:r>
          </a:p>
          <a:p>
            <a:r>
              <a:rPr lang="tr-TR" altLang="tr-TR" sz="2000" dirty="0">
                <a:latin typeface="Arial" panose="020B0604020202020204" pitchFamily="34" charset="0"/>
                <a:cs typeface="Arial" panose="020B0604020202020204" pitchFamily="34" charset="0"/>
              </a:rPr>
              <a:t>Protest by NGOs: Greenpeace (protesting against the proliferation of genetically modified organisms in food and agriculture), Public Citizen (against multinational corporations), the Sierra Club (against rainforest logging), Confederation Paysanne (against hormone-fed beef), N30 (against global capitalism) and Sea Turtle Restoration Group (against turtle-killing shrimp nets)</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29270969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it-IT" altLang="tr-TR" smtClean="0"/>
              <a:t>Battle of Seattle</a:t>
            </a:r>
            <a:endParaRPr lang="tr-TR" altLang="tr-TR" smtClean="0"/>
          </a:p>
        </p:txBody>
      </p:sp>
      <p:sp>
        <p:nvSpPr>
          <p:cNvPr id="25603" name="Rectangle 3"/>
          <p:cNvSpPr>
            <a:spLocks noGrp="1" noChangeArrowheads="1"/>
          </p:cNvSpPr>
          <p:nvPr>
            <p:ph idx="1"/>
          </p:nvPr>
        </p:nvSpPr>
        <p:spPr/>
        <p:txBody>
          <a:bodyPr>
            <a:normAutofit/>
          </a:bodyPr>
          <a:lstStyle/>
          <a:p>
            <a:pPr eaLnBrk="1" hangingPunct="1">
              <a:lnSpc>
                <a:spcPct val="80000"/>
              </a:lnSpc>
            </a:pPr>
            <a:endParaRPr lang="it-IT" altLang="tr-TR" sz="2000" dirty="0">
              <a:latin typeface="Arial" panose="020B0604020202020204" pitchFamily="34" charset="0"/>
              <a:cs typeface="Arial" panose="020B0604020202020204" pitchFamily="34" charset="0"/>
            </a:endParaRPr>
          </a:p>
          <a:p>
            <a:pPr eaLnBrk="1" hangingPunct="1">
              <a:lnSpc>
                <a:spcPct val="80000"/>
              </a:lnSpc>
            </a:pPr>
            <a:r>
              <a:rPr lang="tr-TR" altLang="tr-TR" sz="2000" dirty="0">
                <a:latin typeface="Arial" panose="020B0604020202020204" pitchFamily="34" charset="0"/>
                <a:cs typeface="Arial" panose="020B0604020202020204" pitchFamily="34" charset="0"/>
              </a:rPr>
              <a:t>Rising criticisms and mounting public demonstrations directed at neoliberal policies and institutions had been occurring globally for some time, but gained particular attention after Seattle</a:t>
            </a:r>
            <a:r>
              <a:rPr lang="it-IT" altLang="tr-TR" sz="2000" dirty="0">
                <a:latin typeface="Arial" panose="020B0604020202020204" pitchFamily="34" charset="0"/>
                <a:cs typeface="Arial" panose="020B0604020202020204" pitchFamily="34" charset="0"/>
              </a:rPr>
              <a:t> Protests in 1999.</a:t>
            </a:r>
          </a:p>
          <a:p>
            <a:pPr eaLnBrk="1" hangingPunct="1">
              <a:lnSpc>
                <a:spcPct val="80000"/>
              </a:lnSpc>
            </a:pPr>
            <a:r>
              <a:rPr lang="it-IT" altLang="tr-TR" sz="2000" dirty="0">
                <a:latin typeface="Arial" panose="020B0604020202020204" pitchFamily="34" charset="0"/>
                <a:cs typeface="Arial" panose="020B0604020202020204" pitchFamily="34" charset="0"/>
              </a:rPr>
              <a:t>A</a:t>
            </a:r>
            <a:r>
              <a:rPr lang="tr-TR" altLang="tr-TR" sz="2000" dirty="0">
                <a:latin typeface="Arial" panose="020B0604020202020204" pitchFamily="34" charset="0"/>
                <a:cs typeface="Arial" panose="020B0604020202020204" pitchFamily="34" charset="0"/>
              </a:rPr>
              <a:t> new spirit of</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social movement has started to spread from Seattle to different parts of the world.</a:t>
            </a:r>
          </a:p>
          <a:p>
            <a:pPr eaLnBrk="1" hangingPunct="1">
              <a:lnSpc>
                <a:spcPct val="80000"/>
              </a:lnSpc>
            </a:pPr>
            <a:r>
              <a:rPr lang="tr-TR" altLang="tr-TR" sz="2000" dirty="0">
                <a:latin typeface="Arial" panose="020B0604020202020204" pitchFamily="34" charset="0"/>
                <a:cs typeface="Arial" panose="020B0604020202020204" pitchFamily="34" charset="0"/>
              </a:rPr>
              <a:t>This spirit resulted in the mobilization of wide varieties of protesters all over the</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world, which developed into a worldwide mass protest.</a:t>
            </a:r>
            <a:endParaRPr lang="it-IT" altLang="tr-TR" sz="2000" dirty="0">
              <a:latin typeface="Arial" panose="020B0604020202020204" pitchFamily="34" charset="0"/>
              <a:cs typeface="Arial" panose="020B0604020202020204" pitchFamily="34" charset="0"/>
            </a:endParaRPr>
          </a:p>
          <a:p>
            <a:pPr eaLnBrk="1" hangingPunct="1">
              <a:lnSpc>
                <a:spcPct val="80000"/>
              </a:lnSpc>
            </a:pPr>
            <a:r>
              <a:rPr lang="it-IT" altLang="tr-TR" sz="2000" dirty="0">
                <a:latin typeface="Arial" panose="020B0604020202020204" pitchFamily="34" charset="0"/>
                <a:cs typeface="Arial" panose="020B0604020202020204" pitchFamily="34" charset="0"/>
              </a:rPr>
              <a:t>Tens of thousands of activists  protested the meetings of IMF, World Bank, and WTO in places such as Praq, Quebec Melbourne, and Genoa...  </a:t>
            </a:r>
            <a:endParaRPr lang="tr-TR" altLang="tr-TR" sz="2000" dirty="0">
              <a:latin typeface="Arial" panose="020B0604020202020204" pitchFamily="34" charset="0"/>
              <a:cs typeface="Arial" panose="020B0604020202020204" pitchFamily="34" charset="0"/>
            </a:endParaRPr>
          </a:p>
          <a:p>
            <a:pPr eaLnBrk="1" hangingPunct="1">
              <a:lnSpc>
                <a:spcPct val="80000"/>
              </a:lnSpc>
            </a:pPr>
            <a:endParaRPr lang="it-IT" altLang="tr-TR" sz="2000" dirty="0">
              <a:latin typeface="Arial" panose="020B0604020202020204" pitchFamily="34" charset="0"/>
              <a:cs typeface="Arial" panose="020B0604020202020204" pitchFamily="34" charset="0"/>
            </a:endParaRPr>
          </a:p>
          <a:p>
            <a:pPr eaLnBrk="1" hangingPunct="1">
              <a:lnSpc>
                <a:spcPct val="80000"/>
              </a:lnSpc>
            </a:pPr>
            <a:endParaRPr lang="tr-TR" altLang="tr-TR" sz="20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2949751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619672" y="205979"/>
            <a:ext cx="7067128" cy="857250"/>
          </a:xfrm>
        </p:spPr>
        <p:txBody>
          <a:bodyPr>
            <a:normAutofit fontScale="90000"/>
          </a:bodyPr>
          <a:lstStyle/>
          <a:p>
            <a:pPr eaLnBrk="1" hangingPunct="1"/>
            <a:r>
              <a:rPr lang="it-IT" altLang="tr-TR" b="1" dirty="0" smtClean="0">
                <a:latin typeface="Arial" panose="020B0604020202020204" pitchFamily="34" charset="0"/>
                <a:cs typeface="Arial" panose="020B0604020202020204" pitchFamily="34" charset="0"/>
              </a:rPr>
              <a:t>The anti-globalization movement accelerates</a:t>
            </a:r>
            <a:endParaRPr lang="tr-TR" altLang="tr-TR" b="1" dirty="0" smtClean="0">
              <a:latin typeface="Arial" panose="020B0604020202020204" pitchFamily="34" charset="0"/>
              <a:cs typeface="Arial" panose="020B0604020202020204" pitchFamily="34" charset="0"/>
            </a:endParaRPr>
          </a:p>
        </p:txBody>
      </p:sp>
      <p:sp>
        <p:nvSpPr>
          <p:cNvPr id="26627" name="Rectangle 3"/>
          <p:cNvSpPr>
            <a:spLocks noGrp="1" noChangeArrowheads="1"/>
          </p:cNvSpPr>
          <p:nvPr>
            <p:ph idx="1"/>
          </p:nvPr>
        </p:nvSpPr>
        <p:spPr>
          <a:xfrm>
            <a:off x="457200" y="1419622"/>
            <a:ext cx="8229600" cy="3394472"/>
          </a:xfrm>
        </p:spPr>
        <p:txBody>
          <a:bodyPr>
            <a:noAutofit/>
          </a:bodyPr>
          <a:lstStyle/>
          <a:p>
            <a:pPr eaLnBrk="1" hangingPunct="1">
              <a:lnSpc>
                <a:spcPct val="80000"/>
              </a:lnSpc>
            </a:pPr>
            <a:r>
              <a:rPr lang="tr-TR" altLang="tr-TR" sz="2400" dirty="0">
                <a:latin typeface="Arial" panose="020B0604020202020204" pitchFamily="34" charset="0"/>
                <a:cs typeface="Arial" panose="020B0604020202020204" pitchFamily="34" charset="0"/>
              </a:rPr>
              <a:t>On 16th of April 2000</a:t>
            </a:r>
            <a:r>
              <a:rPr lang="it-IT" altLang="tr-TR" sz="2400" dirty="0">
                <a:latin typeface="Arial" panose="020B0604020202020204" pitchFamily="34" charset="0"/>
                <a:cs typeface="Arial" panose="020B0604020202020204" pitchFamily="34" charset="0"/>
              </a:rPr>
              <a:t>,</a:t>
            </a:r>
            <a:r>
              <a:rPr lang="tr-TR" altLang="tr-TR" sz="2400" dirty="0">
                <a:latin typeface="Arial" panose="020B0604020202020204" pitchFamily="34" charset="0"/>
                <a:cs typeface="Arial" panose="020B0604020202020204" pitchFamily="34" charset="0"/>
              </a:rPr>
              <a:t> the </a:t>
            </a:r>
            <a:r>
              <a:rPr lang="it-IT" altLang="tr-TR" sz="2400" dirty="0">
                <a:latin typeface="Arial" panose="020B0604020202020204" pitchFamily="34" charset="0"/>
                <a:cs typeface="Arial" panose="020B0604020202020204" pitchFamily="34" charset="0"/>
              </a:rPr>
              <a:t>activits protested</a:t>
            </a:r>
            <a:r>
              <a:rPr lang="tr-TR" altLang="tr-TR" sz="2400" dirty="0">
                <a:latin typeface="Arial" panose="020B0604020202020204" pitchFamily="34" charset="0"/>
                <a:cs typeface="Arial" panose="020B0604020202020204" pitchFamily="34" charset="0"/>
              </a:rPr>
              <a:t> IMF</a:t>
            </a:r>
            <a:r>
              <a:rPr lang="it-IT" altLang="tr-TR" sz="2400" dirty="0">
                <a:latin typeface="Arial" panose="020B0604020202020204" pitchFamily="34" charset="0"/>
                <a:cs typeface="Arial" panose="020B0604020202020204" pitchFamily="34" charset="0"/>
              </a:rPr>
              <a:t> meetings</a:t>
            </a:r>
            <a:r>
              <a:rPr lang="tr-TR" altLang="tr-TR" sz="2400" dirty="0">
                <a:latin typeface="Arial" panose="020B0604020202020204" pitchFamily="34" charset="0"/>
                <a:cs typeface="Arial" panose="020B0604020202020204" pitchFamily="34" charset="0"/>
              </a:rPr>
              <a:t> in Washington DC. </a:t>
            </a:r>
            <a:endParaRPr lang="it-IT" altLang="tr-TR" sz="2400" dirty="0">
              <a:latin typeface="Arial" panose="020B0604020202020204" pitchFamily="34" charset="0"/>
              <a:cs typeface="Arial" panose="020B0604020202020204" pitchFamily="34" charset="0"/>
            </a:endParaRPr>
          </a:p>
          <a:p>
            <a:pPr eaLnBrk="1" hangingPunct="1">
              <a:lnSpc>
                <a:spcPct val="80000"/>
              </a:lnSpc>
            </a:pPr>
            <a:r>
              <a:rPr lang="tr-TR" altLang="tr-TR" sz="2400" dirty="0">
                <a:latin typeface="Arial" panose="020B0604020202020204" pitchFamily="34" charset="0"/>
                <a:cs typeface="Arial" panose="020B0604020202020204" pitchFamily="34" charset="0"/>
              </a:rPr>
              <a:t>On September 26 they were</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in Prague for protesting the regular yearly meetings of IMF and World Bank (WB).</a:t>
            </a:r>
          </a:p>
          <a:p>
            <a:pPr eaLnBrk="1" hangingPunct="1">
              <a:lnSpc>
                <a:spcPct val="80000"/>
              </a:lnSpc>
            </a:pPr>
            <a:r>
              <a:rPr lang="it-IT" altLang="tr-TR" sz="2400" dirty="0">
                <a:latin typeface="Arial" panose="020B0604020202020204" pitchFamily="34" charset="0"/>
                <a:cs typeface="Arial" panose="020B0604020202020204" pitchFamily="34" charset="0"/>
              </a:rPr>
              <a:t>T</a:t>
            </a:r>
            <a:r>
              <a:rPr lang="tr-TR" altLang="tr-TR" sz="2400" dirty="0">
                <a:latin typeface="Arial" panose="020B0604020202020204" pitchFamily="34" charset="0"/>
                <a:cs typeface="Arial" panose="020B0604020202020204" pitchFamily="34" charset="0"/>
              </a:rPr>
              <a:t>he protesters were in Davos, Switzerland, on January 27th 2001</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to protest the World Economic Forum (WEF); </a:t>
            </a:r>
            <a:endParaRPr lang="it-IT" altLang="tr-TR" sz="2400" dirty="0">
              <a:latin typeface="Arial" panose="020B0604020202020204" pitchFamily="34" charset="0"/>
              <a:cs typeface="Arial" panose="020B0604020202020204" pitchFamily="34" charset="0"/>
            </a:endParaRPr>
          </a:p>
          <a:p>
            <a:pPr eaLnBrk="1" hangingPunct="1">
              <a:lnSpc>
                <a:spcPct val="80000"/>
              </a:lnSpc>
            </a:pPr>
            <a:r>
              <a:rPr lang="it-IT" altLang="tr-TR" sz="2400" dirty="0">
                <a:latin typeface="Arial" panose="020B0604020202020204" pitchFamily="34" charset="0"/>
                <a:cs typeface="Arial" panose="020B0604020202020204" pitchFamily="34" charset="0"/>
              </a:rPr>
              <a:t>Between </a:t>
            </a:r>
            <a:r>
              <a:rPr lang="tr-TR" altLang="tr-TR" sz="2400" dirty="0">
                <a:latin typeface="Arial" panose="020B0604020202020204" pitchFamily="34" charset="0"/>
                <a:cs typeface="Arial" panose="020B0604020202020204" pitchFamily="34" charset="0"/>
              </a:rPr>
              <a:t>25-30 of Januar</a:t>
            </a:r>
            <a:r>
              <a:rPr lang="it-IT" altLang="tr-TR" sz="2400" dirty="0">
                <a:latin typeface="Arial" panose="020B0604020202020204" pitchFamily="34" charset="0"/>
                <a:cs typeface="Arial" panose="020B0604020202020204" pitchFamily="34" charset="0"/>
              </a:rPr>
              <a:t>y, </a:t>
            </a:r>
            <a:r>
              <a:rPr lang="tr-TR" altLang="tr-TR" sz="2400" dirty="0">
                <a:latin typeface="Arial" panose="020B0604020202020204" pitchFamily="34" charset="0"/>
                <a:cs typeface="Arial" panose="020B0604020202020204" pitchFamily="34" charset="0"/>
              </a:rPr>
              <a:t>they also were organizing the First World Social Forum (WSF) in Porto Alegre in</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order to discuss the alternatives to globalization with 40 thousand </a:t>
            </a:r>
            <a:r>
              <a:rPr lang="tr-TR" altLang="tr-TR" sz="2400" dirty="0" smtClean="0">
                <a:latin typeface="Arial" panose="020B0604020202020204" pitchFamily="34" charset="0"/>
                <a:cs typeface="Arial" panose="020B0604020202020204" pitchFamily="34" charset="0"/>
              </a:rPr>
              <a:t>participants</a:t>
            </a:r>
            <a:r>
              <a:rPr lang="en-US" altLang="tr-TR" sz="2400" dirty="0" smtClean="0">
                <a:latin typeface="Arial" panose="020B0604020202020204" pitchFamily="34" charset="0"/>
                <a:cs typeface="Arial" panose="020B0604020202020204" pitchFamily="34" charset="0"/>
              </a:rPr>
              <a:t> </a:t>
            </a:r>
            <a:endParaRPr lang="tr-TR" altLang="tr-TR"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42120698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Başlık"/>
          <p:cNvSpPr>
            <a:spLocks noGrp="1"/>
          </p:cNvSpPr>
          <p:nvPr>
            <p:ph type="title"/>
          </p:nvPr>
        </p:nvSpPr>
        <p:spPr>
          <a:xfrm>
            <a:off x="1619672" y="205979"/>
            <a:ext cx="7067128" cy="857250"/>
          </a:xfrm>
        </p:spPr>
        <p:txBody>
          <a:bodyPr>
            <a:normAutofit fontScale="90000"/>
          </a:bodyPr>
          <a:lstStyle/>
          <a:p>
            <a:r>
              <a:rPr lang="it-IT" altLang="tr-TR" b="1" dirty="0" smtClean="0">
                <a:latin typeface="Arial" panose="020B0604020202020204" pitchFamily="34" charset="0"/>
                <a:cs typeface="Arial" panose="020B0604020202020204" pitchFamily="34" charset="0"/>
              </a:rPr>
              <a:t>The anti-globalization movement accelerates</a:t>
            </a:r>
            <a:endParaRPr lang="tr-TR" altLang="tr-TR" b="1" dirty="0" smtClean="0">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a:xfrm>
            <a:off x="444890" y="1419622"/>
            <a:ext cx="8229600" cy="3394472"/>
          </a:xfrm>
        </p:spPr>
        <p:txBody>
          <a:bodyPr>
            <a:normAutofit fontScale="62500" lnSpcReduction="20000"/>
          </a:bodyPr>
          <a:lstStyle/>
          <a:p>
            <a:pPr>
              <a:defRPr/>
            </a:pPr>
            <a:r>
              <a:rPr lang="tr-TR" dirty="0" err="1" smtClean="0">
                <a:latin typeface="Arial" panose="020B0604020202020204" pitchFamily="34" charset="0"/>
                <a:cs typeface="Arial" panose="020B0604020202020204" pitchFamily="34" charset="0"/>
              </a:rPr>
              <a:t>In</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September</a:t>
            </a:r>
            <a:r>
              <a:rPr lang="tr-TR" dirty="0" smtClean="0">
                <a:latin typeface="Arial" panose="020B0604020202020204" pitchFamily="34" charset="0"/>
                <a:cs typeface="Arial" panose="020B0604020202020204" pitchFamily="34" charset="0"/>
              </a:rPr>
              <a:t> 2000, </a:t>
            </a:r>
            <a:r>
              <a:rPr lang="tr-TR" dirty="0" err="1" smtClean="0">
                <a:latin typeface="Arial" panose="020B0604020202020204" pitchFamily="34" charset="0"/>
                <a:cs typeface="Arial" panose="020B0604020202020204" pitchFamily="34" charset="0"/>
              </a:rPr>
              <a:t>for</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example</a:t>
            </a:r>
            <a:r>
              <a:rPr lang="tr-TR" dirty="0" smtClean="0">
                <a:latin typeface="Arial" panose="020B0604020202020204" pitchFamily="34" charset="0"/>
                <a:cs typeface="Arial" panose="020B0604020202020204" pitchFamily="34" charset="0"/>
              </a:rPr>
              <a:t>, 15,000 </a:t>
            </a:r>
            <a:r>
              <a:rPr lang="tr-TR" dirty="0" err="1" smtClean="0">
                <a:latin typeface="Arial" panose="020B0604020202020204" pitchFamily="34" charset="0"/>
                <a:cs typeface="Arial" panose="020B0604020202020204" pitchFamily="34" charset="0"/>
              </a:rPr>
              <a:t>protested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IMF </a:t>
            </a:r>
            <a:r>
              <a:rPr lang="tr-TR" dirty="0" err="1" smtClean="0">
                <a:latin typeface="Arial" panose="020B0604020202020204" pitchFamily="34" charset="0"/>
                <a:cs typeface="Arial" panose="020B0604020202020204" pitchFamily="34" charset="0"/>
              </a:rPr>
              <a:t>and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World</a:t>
            </a:r>
            <a:r>
              <a:rPr lang="tr-TR" dirty="0" smtClean="0">
                <a:latin typeface="Arial" panose="020B0604020202020204" pitchFamily="34" charset="0"/>
                <a:cs typeface="Arial" panose="020B0604020202020204" pitchFamily="34" charset="0"/>
              </a:rPr>
              <a:t> Bank </a:t>
            </a:r>
            <a:r>
              <a:rPr lang="tr-TR" dirty="0" err="1" smtClean="0">
                <a:latin typeface="Arial" panose="020B0604020202020204" pitchFamily="34" charset="0"/>
                <a:cs typeface="Arial" panose="020B0604020202020204" pitchFamily="34" charset="0"/>
              </a:rPr>
              <a:t>summit</a:t>
            </a:r>
            <a:r>
              <a:rPr lang="tr-TR" dirty="0" smtClean="0">
                <a:latin typeface="Arial" panose="020B0604020202020204" pitchFamily="34" charset="0"/>
                <a:cs typeface="Arial" panose="020B0604020202020204" pitchFamily="34" charset="0"/>
              </a:rPr>
              <a:t> in </a:t>
            </a:r>
            <a:r>
              <a:rPr lang="tr-TR" dirty="0" err="1" smtClean="0">
                <a:latin typeface="Arial" panose="020B0604020202020204" pitchFamily="34" charset="0"/>
                <a:cs typeface="Arial" panose="020B0604020202020204" pitchFamily="34" charset="0"/>
              </a:rPr>
              <a:t>Prague</a:t>
            </a:r>
            <a:r>
              <a:rPr lang="tr-TR" dirty="0" smtClean="0">
                <a:latin typeface="Arial" panose="020B0604020202020204" pitchFamily="34" charset="0"/>
                <a:cs typeface="Arial" panose="020B0604020202020204" pitchFamily="34" charset="0"/>
              </a:rPr>
              <a:t>.</a:t>
            </a:r>
          </a:p>
          <a:p>
            <a:pPr>
              <a:defRPr/>
            </a:pP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In</a:t>
            </a:r>
            <a:r>
              <a:rPr lang="tr-TR" dirty="0" smtClean="0">
                <a:latin typeface="Arial" panose="020B0604020202020204" pitchFamily="34" charset="0"/>
                <a:cs typeface="Arial" panose="020B0604020202020204" pitchFamily="34" charset="0"/>
              </a:rPr>
              <a:t> April 2001, 100,000 </a:t>
            </a:r>
            <a:r>
              <a:rPr lang="tr-TR" dirty="0" err="1" smtClean="0">
                <a:latin typeface="Arial" panose="020B0604020202020204" pitchFamily="34" charset="0"/>
                <a:cs typeface="Arial" panose="020B0604020202020204" pitchFamily="34" charset="0"/>
              </a:rPr>
              <a:t>were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present</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outside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Free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Trade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Area</a:t>
            </a:r>
            <a:r>
              <a:rPr lang="tr-TR" dirty="0" smtClean="0">
                <a:latin typeface="Arial" panose="020B0604020202020204" pitchFamily="34" charset="0"/>
                <a:cs typeface="Arial" panose="020B0604020202020204" pitchFamily="34" charset="0"/>
              </a:rPr>
              <a:t> of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Americas</a:t>
            </a:r>
            <a:r>
              <a:rPr lang="tr-TR" dirty="0" smtClean="0">
                <a:latin typeface="Arial" panose="020B0604020202020204" pitchFamily="34" charset="0"/>
                <a:cs typeface="Arial" panose="020B0604020202020204" pitchFamily="34" charset="0"/>
              </a:rPr>
              <a:t> (FTAA) </a:t>
            </a:r>
            <a:r>
              <a:rPr lang="tr-TR" dirty="0" err="1" smtClean="0">
                <a:latin typeface="Arial" panose="020B0604020202020204" pitchFamily="34" charset="0"/>
                <a:cs typeface="Arial" panose="020B0604020202020204" pitchFamily="34" charset="0"/>
              </a:rPr>
              <a:t>Summit</a:t>
            </a:r>
            <a:r>
              <a:rPr lang="tr-TR" dirty="0" smtClean="0">
                <a:latin typeface="Arial" panose="020B0604020202020204" pitchFamily="34" charset="0"/>
                <a:cs typeface="Arial" panose="020B0604020202020204" pitchFamily="34" charset="0"/>
              </a:rPr>
              <a:t> in </a:t>
            </a:r>
            <a:r>
              <a:rPr lang="tr-TR" dirty="0" err="1" smtClean="0">
                <a:latin typeface="Arial" panose="020B0604020202020204" pitchFamily="34" charset="0"/>
                <a:cs typeface="Arial" panose="020B0604020202020204" pitchFamily="34" charset="0"/>
              </a:rPr>
              <a:t>Quebec</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City</a:t>
            </a:r>
            <a:r>
              <a:rPr lang="tr-TR" dirty="0" smtClean="0">
                <a:latin typeface="Arial" panose="020B0604020202020204" pitchFamily="34" charset="0"/>
                <a:cs typeface="Arial" panose="020B0604020202020204" pitchFamily="34" charset="0"/>
              </a:rPr>
              <a:t>.</a:t>
            </a:r>
          </a:p>
          <a:p>
            <a:pPr>
              <a:defRPr/>
            </a:pPr>
            <a:r>
              <a:rPr lang="tr-TR" dirty="0" err="1" smtClean="0">
                <a:latin typeface="Arial" panose="020B0604020202020204" pitchFamily="34" charset="0"/>
                <a:cs typeface="Arial" panose="020B0604020202020204" pitchFamily="34" charset="0"/>
              </a:rPr>
              <a:t>In</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June</a:t>
            </a:r>
            <a:r>
              <a:rPr lang="tr-TR" dirty="0" smtClean="0">
                <a:latin typeface="Arial" panose="020B0604020202020204" pitchFamily="34" charset="0"/>
                <a:cs typeface="Arial" panose="020B0604020202020204" pitchFamily="34" charset="0"/>
              </a:rPr>
              <a:t> 2001, 50,000 </a:t>
            </a:r>
            <a:r>
              <a:rPr lang="tr-TR" dirty="0" err="1" smtClean="0">
                <a:latin typeface="Arial" panose="020B0604020202020204" pitchFamily="34" charset="0"/>
                <a:cs typeface="Arial" panose="020B0604020202020204" pitchFamily="34" charset="0"/>
              </a:rPr>
              <a:t>protested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EU-US </a:t>
            </a:r>
            <a:r>
              <a:rPr lang="tr-TR" dirty="0" err="1" smtClean="0">
                <a:latin typeface="Arial" panose="020B0604020202020204" pitchFamily="34" charset="0"/>
                <a:cs typeface="Arial" panose="020B0604020202020204" pitchFamily="34" charset="0"/>
              </a:rPr>
              <a:t>Summit</a:t>
            </a:r>
            <a:r>
              <a:rPr lang="tr-TR" dirty="0" smtClean="0">
                <a:latin typeface="Arial" panose="020B0604020202020204" pitchFamily="34" charset="0"/>
                <a:cs typeface="Arial" panose="020B0604020202020204" pitchFamily="34" charset="0"/>
              </a:rPr>
              <a:t> in </a:t>
            </a:r>
            <a:r>
              <a:rPr lang="tr-TR" dirty="0" err="1" smtClean="0">
                <a:latin typeface="Arial" panose="020B0604020202020204" pitchFamily="34" charset="0"/>
                <a:cs typeface="Arial" panose="020B0604020202020204" pitchFamily="34" charset="0"/>
              </a:rPr>
              <a:t>Göthenburg</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and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just</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one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month</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later</a:t>
            </a:r>
            <a:r>
              <a:rPr lang="tr-TR" dirty="0" smtClean="0">
                <a:latin typeface="Arial" panose="020B0604020202020204" pitchFamily="34" charset="0"/>
                <a:cs typeface="Arial" panose="020B0604020202020204" pitchFamily="34" charset="0"/>
              </a:rPr>
              <a:t>, 300,000 </a:t>
            </a:r>
            <a:r>
              <a:rPr lang="tr-TR" dirty="0" err="1" smtClean="0">
                <a:latin typeface="Arial" panose="020B0604020202020204" pitchFamily="34" charset="0"/>
                <a:cs typeface="Arial" panose="020B0604020202020204" pitchFamily="34" charset="0"/>
              </a:rPr>
              <a:t>protesters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were</a:t>
            </a:r>
            <a:r>
              <a:rPr lang="tr-TR" dirty="0" smtClean="0">
                <a:latin typeface="Arial" panose="020B0604020202020204" pitchFamily="34" charset="0"/>
                <a:cs typeface="Arial" panose="020B0604020202020204" pitchFamily="34" charset="0"/>
              </a:rPr>
              <a:t> on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streets</a:t>
            </a:r>
            <a:r>
              <a:rPr lang="tr-TR" dirty="0" smtClean="0">
                <a:latin typeface="Arial" panose="020B0604020202020204" pitchFamily="34" charset="0"/>
                <a:cs typeface="Arial" panose="020B0604020202020204" pitchFamily="34" charset="0"/>
              </a:rPr>
              <a:t> of </a:t>
            </a:r>
            <a:r>
              <a:rPr lang="tr-TR" dirty="0" err="1" smtClean="0">
                <a:latin typeface="Arial" panose="020B0604020202020204" pitchFamily="34" charset="0"/>
                <a:cs typeface="Arial" panose="020B0604020202020204" pitchFamily="34" charset="0"/>
              </a:rPr>
              <a:t>Genoa</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largest</a:t>
            </a:r>
            <a:r>
              <a:rPr lang="tr-TR" dirty="0" smtClean="0">
                <a:latin typeface="Arial" panose="020B0604020202020204" pitchFamily="34" charset="0"/>
                <a:cs typeface="Arial" panose="020B0604020202020204" pitchFamily="34" charset="0"/>
              </a:rPr>
              <a:t> of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GJM </a:t>
            </a:r>
            <a:r>
              <a:rPr lang="tr-TR" dirty="0" err="1" smtClean="0">
                <a:latin typeface="Arial" panose="020B0604020202020204" pitchFamily="34" charset="0"/>
                <a:cs typeface="Arial" panose="020B0604020202020204" pitchFamily="34" charset="0"/>
              </a:rPr>
              <a:t>protests</a:t>
            </a:r>
            <a:r>
              <a:rPr lang="tr-TR" dirty="0" smtClean="0">
                <a:latin typeface="Arial" panose="020B0604020202020204" pitchFamily="34" charset="0"/>
                <a:cs typeface="Arial" panose="020B0604020202020204" pitchFamily="34" charset="0"/>
              </a:rPr>
              <a:t>.</a:t>
            </a:r>
          </a:p>
          <a:p>
            <a:pPr>
              <a:defRPr/>
            </a:pP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invasion</a:t>
            </a:r>
            <a:r>
              <a:rPr lang="tr-TR" dirty="0" smtClean="0">
                <a:latin typeface="Arial" panose="020B0604020202020204" pitchFamily="34" charset="0"/>
                <a:cs typeface="Arial" panose="020B0604020202020204" pitchFamily="34" charset="0"/>
              </a:rPr>
              <a:t> of </a:t>
            </a:r>
            <a:r>
              <a:rPr lang="tr-TR" dirty="0" err="1" smtClean="0">
                <a:latin typeface="Arial" panose="020B0604020202020204" pitchFamily="34" charset="0"/>
                <a:cs typeface="Arial" panose="020B0604020202020204" pitchFamily="34" charset="0"/>
              </a:rPr>
              <a:t>Iraq</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and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inauguration</a:t>
            </a:r>
            <a:r>
              <a:rPr lang="tr-TR" dirty="0" smtClean="0">
                <a:latin typeface="Arial" panose="020B0604020202020204" pitchFamily="34" charset="0"/>
                <a:cs typeface="Arial" panose="020B0604020202020204" pitchFamily="34" charset="0"/>
              </a:rPr>
              <a:t> of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War</a:t>
            </a:r>
            <a:r>
              <a:rPr lang="tr-TR" dirty="0" smtClean="0">
                <a:latin typeface="Arial" panose="020B0604020202020204" pitchFamily="34" charset="0"/>
                <a:cs typeface="Arial" panose="020B0604020202020204" pitchFamily="34" charset="0"/>
              </a:rPr>
              <a:t> on </a:t>
            </a:r>
            <a:r>
              <a:rPr lang="tr-TR" dirty="0" err="1" smtClean="0">
                <a:latin typeface="Arial" panose="020B0604020202020204" pitchFamily="34" charset="0"/>
                <a:cs typeface="Arial" panose="020B0604020202020204" pitchFamily="34" charset="0"/>
              </a:rPr>
              <a:t>Terror</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brought</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many</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new</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activists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onto</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streets</a:t>
            </a:r>
            <a:r>
              <a:rPr lang="tr-TR" dirty="0" smtClean="0">
                <a:latin typeface="Arial" panose="020B0604020202020204" pitchFamily="34" charset="0"/>
                <a:cs typeface="Arial" panose="020B0604020202020204" pitchFamily="34" charset="0"/>
              </a:rPr>
              <a:t>.</a:t>
            </a:r>
          </a:p>
          <a:p>
            <a:pPr>
              <a:defRPr/>
            </a:pPr>
            <a:r>
              <a:rPr lang="tr-TR" dirty="0" smtClean="0">
                <a:latin typeface="Arial" panose="020B0604020202020204" pitchFamily="34" charset="0"/>
                <a:cs typeface="Arial" panose="020B0604020202020204" pitchFamily="34" charset="0"/>
              </a:rPr>
              <a:t>In addition to the active members of the anti-Vietnam (of the 1970s) and anti-nukes (of the 1980s), anti-Iraq war movement emerged in the U.S. </a:t>
            </a:r>
            <a:r>
              <a:rPr lang="tr-TR" dirty="0">
                <a:latin typeface="Arial" panose="020B0604020202020204" pitchFamily="34" charset="0"/>
                <a:cs typeface="Arial" panose="020B0604020202020204" pitchFamily="34" charset="0"/>
              </a:rPr>
              <a:t>a</a:t>
            </a:r>
            <a:r>
              <a:rPr lang="tr-TR" dirty="0" smtClean="0">
                <a:latin typeface="Arial" panose="020B0604020202020204" pitchFamily="34" charset="0"/>
                <a:cs typeface="Arial" panose="020B0604020202020204" pitchFamily="34" charset="0"/>
              </a:rPr>
              <a:t>nd around the world.</a:t>
            </a:r>
          </a:p>
          <a:p>
            <a:pPr>
              <a:defRPr/>
            </a:pPr>
            <a:endParaRPr lang="tr-TR" dirty="0" smtClean="0">
              <a:latin typeface="Arial" panose="020B0604020202020204" pitchFamily="34" charset="0"/>
              <a:cs typeface="Arial" panose="020B0604020202020204" pitchFamily="34" charset="0"/>
            </a:endParaRPr>
          </a:p>
          <a:p>
            <a:pPr>
              <a:defRPr/>
            </a:pPr>
            <a:endParaRPr lang="tr-TR"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8629043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Başlık"/>
          <p:cNvSpPr>
            <a:spLocks noGrp="1"/>
          </p:cNvSpPr>
          <p:nvPr>
            <p:ph type="title"/>
          </p:nvPr>
        </p:nvSpPr>
        <p:spPr>
          <a:xfrm>
            <a:off x="1619672" y="205979"/>
            <a:ext cx="7067128" cy="857250"/>
          </a:xfrm>
        </p:spPr>
        <p:txBody>
          <a:bodyPr>
            <a:normAutofit fontScale="90000"/>
          </a:bodyPr>
          <a:lstStyle/>
          <a:p>
            <a:r>
              <a:rPr lang="tr-TR" altLang="tr-TR" b="1" dirty="0" smtClean="0">
                <a:latin typeface="Arial" panose="020B0604020202020204" pitchFamily="34" charset="0"/>
                <a:cs typeface="Arial" panose="020B0604020202020204" pitchFamily="34" charset="0"/>
              </a:rPr>
              <a:t>World Social Forum (WSF)</a:t>
            </a:r>
          </a:p>
        </p:txBody>
      </p:sp>
      <p:sp>
        <p:nvSpPr>
          <p:cNvPr id="3" name="2 İçerik Yer Tutucusu"/>
          <p:cNvSpPr>
            <a:spLocks noGrp="1"/>
          </p:cNvSpPr>
          <p:nvPr>
            <p:ph idx="1"/>
          </p:nvPr>
        </p:nvSpPr>
        <p:spPr>
          <a:xfrm>
            <a:off x="457200" y="1268328"/>
            <a:ext cx="8229600" cy="3394472"/>
          </a:xfrm>
        </p:spPr>
        <p:txBody>
          <a:bodyPr>
            <a:normAutofit fontScale="62500" lnSpcReduction="20000"/>
          </a:bodyPr>
          <a:lstStyle/>
          <a:p>
            <a:pPr>
              <a:defRPr/>
            </a:pPr>
            <a:r>
              <a:rPr lang="tr-TR" dirty="0" err="1" smtClean="0">
                <a:latin typeface="Arial" panose="020B0604020202020204" pitchFamily="34" charset="0"/>
                <a:cs typeface="Arial" panose="020B0604020202020204" pitchFamily="34" charset="0"/>
              </a:rPr>
              <a:t>World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Social</a:t>
            </a:r>
            <a:r>
              <a:rPr lang="tr-TR" dirty="0" smtClean="0">
                <a:latin typeface="Arial" panose="020B0604020202020204" pitchFamily="34" charset="0"/>
                <a:cs typeface="Arial" panose="020B0604020202020204" pitchFamily="34" charset="0"/>
              </a:rPr>
              <a:t> Forum (WSF) </a:t>
            </a:r>
            <a:r>
              <a:rPr lang="tr-TR" dirty="0" err="1" smtClean="0">
                <a:latin typeface="Arial" panose="020B0604020202020204" pitchFamily="34" charset="0"/>
                <a:cs typeface="Arial" panose="020B0604020202020204" pitchFamily="34" charset="0"/>
              </a:rPr>
              <a:t>was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founded</a:t>
            </a:r>
            <a:r>
              <a:rPr lang="tr-TR" dirty="0" smtClean="0">
                <a:latin typeface="Arial" panose="020B0604020202020204" pitchFamily="34" charset="0"/>
                <a:cs typeface="Arial" panose="020B0604020202020204" pitchFamily="34" charset="0"/>
              </a:rPr>
              <a:t> as a site in </a:t>
            </a:r>
            <a:r>
              <a:rPr lang="tr-TR" dirty="0" err="1" smtClean="0">
                <a:latin typeface="Arial" panose="020B0604020202020204" pitchFamily="34" charset="0"/>
                <a:cs typeface="Arial" panose="020B0604020202020204" pitchFamily="34" charset="0"/>
              </a:rPr>
              <a:t>which</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these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new</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social</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and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political</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actors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are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attempting</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to</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move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beyond</a:t>
            </a:r>
            <a:r>
              <a:rPr lang="tr-TR" dirty="0" smtClean="0">
                <a:latin typeface="Arial" panose="020B0604020202020204" pitchFamily="34" charset="0"/>
                <a:cs typeface="Arial" panose="020B0604020202020204" pitchFamily="34" charset="0"/>
              </a:rPr>
              <a:t> protest </a:t>
            </a:r>
            <a:r>
              <a:rPr lang="tr-TR" dirty="0" err="1" smtClean="0">
                <a:latin typeface="Arial" panose="020B0604020202020204" pitchFamily="34" charset="0"/>
                <a:cs typeface="Arial" panose="020B0604020202020204" pitchFamily="34" charset="0"/>
              </a:rPr>
              <a:t>and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toward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construction</a:t>
            </a:r>
            <a:r>
              <a:rPr lang="tr-TR" dirty="0" smtClean="0">
                <a:latin typeface="Arial" panose="020B0604020202020204" pitchFamily="34" charset="0"/>
                <a:cs typeface="Arial" panose="020B0604020202020204" pitchFamily="34" charset="0"/>
              </a:rPr>
              <a:t> of </a:t>
            </a:r>
            <a:r>
              <a:rPr lang="tr-TR" dirty="0" err="1" smtClean="0">
                <a:latin typeface="Arial" panose="020B0604020202020204" pitchFamily="34" charset="0"/>
                <a:cs typeface="Arial" panose="020B0604020202020204" pitchFamily="34" charset="0"/>
              </a:rPr>
              <a:t>alternative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democratic</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social</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and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political</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institutions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and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networks</a:t>
            </a:r>
            <a:r>
              <a:rPr lang="tr-TR" dirty="0" smtClean="0">
                <a:latin typeface="Arial" panose="020B0604020202020204" pitchFamily="34" charset="0"/>
                <a:cs typeface="Arial" panose="020B0604020202020204" pitchFamily="34" charset="0"/>
              </a:rPr>
              <a:t>.</a:t>
            </a:r>
          </a:p>
          <a:p>
            <a:pPr>
              <a:defRPr/>
            </a:pP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World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Social</a:t>
            </a:r>
            <a:r>
              <a:rPr lang="tr-TR" dirty="0" smtClean="0">
                <a:latin typeface="Arial" panose="020B0604020202020204" pitchFamily="34" charset="0"/>
                <a:cs typeface="Arial" panose="020B0604020202020204" pitchFamily="34" charset="0"/>
              </a:rPr>
              <a:t> Forum  is a </a:t>
            </a:r>
            <a:r>
              <a:rPr lang="tr-TR" dirty="0" err="1" smtClean="0">
                <a:latin typeface="Arial" panose="020B0604020202020204" pitchFamily="34" charset="0"/>
                <a:cs typeface="Arial" panose="020B0604020202020204" pitchFamily="34" charset="0"/>
              </a:rPr>
              <a:t>collection</a:t>
            </a:r>
            <a:r>
              <a:rPr lang="tr-TR" dirty="0" smtClean="0">
                <a:latin typeface="Arial" panose="020B0604020202020204" pitchFamily="34" charset="0"/>
                <a:cs typeface="Arial" panose="020B0604020202020204" pitchFamily="34" charset="0"/>
              </a:rPr>
              <a:t> of  </a:t>
            </a:r>
            <a:r>
              <a:rPr lang="tr-TR" dirty="0" err="1" smtClean="0">
                <a:latin typeface="Arial" panose="020B0604020202020204" pitchFamily="34" charset="0"/>
                <a:cs typeface="Arial" panose="020B0604020202020204" pitchFamily="34" charset="0"/>
              </a:rPr>
              <a:t>organizations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such</a:t>
            </a:r>
            <a:r>
              <a:rPr lang="tr-TR" dirty="0" smtClean="0">
                <a:latin typeface="Arial" panose="020B0604020202020204" pitchFamily="34" charset="0"/>
                <a:cs typeface="Arial" panose="020B0604020202020204" pitchFamily="34" charset="0"/>
              </a:rPr>
              <a:t> as </a:t>
            </a:r>
            <a:r>
              <a:rPr lang="tr-TR" dirty="0" err="1" smtClean="0">
                <a:latin typeface="Arial" panose="020B0604020202020204" pitchFamily="34" charset="0"/>
                <a:cs typeface="Arial" panose="020B0604020202020204" pitchFamily="34" charset="0"/>
              </a:rPr>
              <a:t>activists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church</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groups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NGOs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and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civic</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and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political</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leaders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These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groups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meet</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to</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discuss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contemporary</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social</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problems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and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within</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context</a:t>
            </a:r>
            <a:r>
              <a:rPr lang="tr-TR" dirty="0" smtClean="0">
                <a:latin typeface="Arial" panose="020B0604020202020204" pitchFamily="34" charset="0"/>
                <a:cs typeface="Arial" panose="020B0604020202020204" pitchFamily="34" charset="0"/>
              </a:rPr>
              <a:t> of </a:t>
            </a:r>
            <a:r>
              <a:rPr lang="tr-TR" dirty="0" err="1" smtClean="0">
                <a:latin typeface="Arial" panose="020B0604020202020204" pitchFamily="34" charset="0"/>
                <a:cs typeface="Arial" panose="020B0604020202020204" pitchFamily="34" charset="0"/>
              </a:rPr>
              <a:t>globalization</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develop</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new</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strategies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to</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address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them</a:t>
            </a:r>
            <a:endParaRPr lang="tr-TR" dirty="0" smtClean="0">
              <a:latin typeface="Arial" panose="020B0604020202020204" pitchFamily="34" charset="0"/>
              <a:cs typeface="Arial" panose="020B0604020202020204" pitchFamily="34" charset="0"/>
            </a:endParaRPr>
          </a:p>
          <a:p>
            <a:pPr>
              <a:defRPr/>
            </a:pPr>
            <a:r>
              <a:rPr lang="tr-TR" dirty="0" smtClean="0">
                <a:latin typeface="Arial" panose="020B0604020202020204" pitchFamily="34" charset="0"/>
                <a:cs typeface="Arial" panose="020B0604020202020204" pitchFamily="34" charset="0"/>
              </a:rPr>
              <a:t>WSF is an </a:t>
            </a:r>
            <a:r>
              <a:rPr lang="tr-TR" dirty="0" err="1" smtClean="0">
                <a:latin typeface="Arial" panose="020B0604020202020204" pitchFamily="34" charset="0"/>
                <a:cs typeface="Arial" panose="020B0604020202020204" pitchFamily="34" charset="0"/>
              </a:rPr>
              <a:t>annual</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meeting</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that</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involves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hundreds</a:t>
            </a:r>
            <a:r>
              <a:rPr lang="tr-TR" dirty="0" smtClean="0">
                <a:latin typeface="Arial" panose="020B0604020202020204" pitchFamily="34" charset="0"/>
                <a:cs typeface="Arial" panose="020B0604020202020204" pitchFamily="34" charset="0"/>
              </a:rPr>
              <a:t> of </a:t>
            </a:r>
            <a:r>
              <a:rPr lang="tr-TR" dirty="0" err="1" smtClean="0">
                <a:latin typeface="Arial" panose="020B0604020202020204" pitchFamily="34" charset="0"/>
                <a:cs typeface="Arial" panose="020B0604020202020204" pitchFamily="34" charset="0"/>
              </a:rPr>
              <a:t>workshops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and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conferences</a:t>
            </a:r>
            <a:r>
              <a:rPr lang="tr-TR" dirty="0" smtClean="0">
                <a:latin typeface="Arial" panose="020B0604020202020204" pitchFamily="34" charset="0"/>
                <a:cs typeface="Arial" panose="020B0604020202020204" pitchFamily="34" charset="0"/>
              </a:rPr>
              <a:t> on </a:t>
            </a:r>
            <a:r>
              <a:rPr lang="tr-TR" dirty="0" err="1" smtClean="0">
                <a:latin typeface="Arial" panose="020B0604020202020204" pitchFamily="34" charset="0"/>
                <a:cs typeface="Arial" panose="020B0604020202020204" pitchFamily="34" charset="0"/>
              </a:rPr>
              <a:t>topics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varying</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from</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indigenous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rights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to</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human</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trafficking</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to</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resistance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against</a:t>
            </a:r>
            <a:r>
              <a:rPr lang="tr-TR" dirty="0" smtClean="0">
                <a:latin typeface="Arial" panose="020B0604020202020204" pitchFamily="34" charset="0"/>
                <a:cs typeface="Arial" panose="020B0604020202020204" pitchFamily="34" charset="0"/>
              </a:rPr>
              <a:t> US </a:t>
            </a:r>
            <a:r>
              <a:rPr lang="tr-TR" dirty="0" err="1" smtClean="0">
                <a:latin typeface="Arial" panose="020B0604020202020204" pitchFamily="34" charset="0"/>
                <a:cs typeface="Arial" panose="020B0604020202020204" pitchFamily="34" charset="0"/>
              </a:rPr>
              <a:t>imperialism</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and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so</a:t>
            </a:r>
            <a:r>
              <a:rPr lang="tr-TR" dirty="0" smtClean="0">
                <a:latin typeface="Arial" panose="020B0604020202020204" pitchFamily="34" charset="0"/>
                <a:cs typeface="Arial" panose="020B0604020202020204" pitchFamily="34" charset="0"/>
              </a:rPr>
              <a:t> on.</a:t>
            </a:r>
            <a:endParaRPr lang="tr-TR"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19465056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Başlık"/>
          <p:cNvSpPr>
            <a:spLocks noGrp="1"/>
          </p:cNvSpPr>
          <p:nvPr>
            <p:ph type="title"/>
          </p:nvPr>
        </p:nvSpPr>
        <p:spPr>
          <a:xfrm>
            <a:off x="1763688" y="205979"/>
            <a:ext cx="6923112" cy="857250"/>
          </a:xfrm>
        </p:spPr>
        <p:txBody>
          <a:bodyPr>
            <a:normAutofit fontScale="90000"/>
          </a:bodyPr>
          <a:lstStyle/>
          <a:p>
            <a:r>
              <a:rPr lang="tr-TR" altLang="tr-TR" b="1" dirty="0" smtClean="0">
                <a:latin typeface="Arial" panose="020B0604020202020204" pitchFamily="34" charset="0"/>
                <a:cs typeface="Arial" panose="020B0604020202020204" pitchFamily="34" charset="0"/>
              </a:rPr>
              <a:t>World Social Forum (WSF)</a:t>
            </a:r>
          </a:p>
        </p:txBody>
      </p:sp>
      <p:sp>
        <p:nvSpPr>
          <p:cNvPr id="3" name="2 İçerik Yer Tutucusu"/>
          <p:cNvSpPr>
            <a:spLocks noGrp="1"/>
          </p:cNvSpPr>
          <p:nvPr>
            <p:ph idx="1"/>
          </p:nvPr>
        </p:nvSpPr>
        <p:spPr>
          <a:xfrm>
            <a:off x="457200" y="1275643"/>
            <a:ext cx="8229600" cy="3394472"/>
          </a:xfrm>
        </p:spPr>
        <p:txBody>
          <a:bodyPr>
            <a:normAutofit fontScale="85000" lnSpcReduction="20000"/>
          </a:bodyPr>
          <a:lstStyle/>
          <a:p>
            <a:pPr>
              <a:defRPr/>
            </a:pP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WSF </a:t>
            </a:r>
            <a:r>
              <a:rPr lang="tr-TR" dirty="0" err="1" smtClean="0">
                <a:latin typeface="Arial" panose="020B0604020202020204" pitchFamily="34" charset="0"/>
                <a:cs typeface="Arial" panose="020B0604020202020204" pitchFamily="34" charset="0"/>
              </a:rPr>
              <a:t>grew</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out</a:t>
            </a:r>
            <a:r>
              <a:rPr lang="tr-TR" dirty="0" smtClean="0">
                <a:latin typeface="Arial" panose="020B0604020202020204" pitchFamily="34" charset="0"/>
                <a:cs typeface="Arial" panose="020B0604020202020204" pitchFamily="34" charset="0"/>
              </a:rPr>
              <a:t> of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Global </a:t>
            </a:r>
            <a:r>
              <a:rPr lang="tr-TR" dirty="0" err="1" smtClean="0">
                <a:latin typeface="Arial" panose="020B0604020202020204" pitchFamily="34" charset="0"/>
                <a:cs typeface="Arial" panose="020B0604020202020204" pitchFamily="34" charset="0"/>
              </a:rPr>
              <a:t>Justice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Movement</a:t>
            </a:r>
            <a:r>
              <a:rPr lang="tr-TR" dirty="0" smtClean="0">
                <a:latin typeface="Arial" panose="020B0604020202020204" pitchFamily="34" charset="0"/>
                <a:cs typeface="Arial" panose="020B0604020202020204" pitchFamily="34" charset="0"/>
              </a:rPr>
              <a:t> (GJM) </a:t>
            </a:r>
            <a:r>
              <a:rPr lang="tr-TR" dirty="0" err="1" smtClean="0">
                <a:latin typeface="Arial" panose="020B0604020202020204" pitchFamily="34" charset="0"/>
                <a:cs typeface="Arial" panose="020B0604020202020204" pitchFamily="34" charset="0"/>
              </a:rPr>
              <a:t>that</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protested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increasing</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concentration</a:t>
            </a:r>
            <a:r>
              <a:rPr lang="tr-TR" dirty="0" smtClean="0">
                <a:latin typeface="Arial" panose="020B0604020202020204" pitchFamily="34" charset="0"/>
                <a:cs typeface="Arial" panose="020B0604020202020204" pitchFamily="34" charset="0"/>
              </a:rPr>
              <a:t> of </a:t>
            </a:r>
            <a:r>
              <a:rPr lang="tr-TR" dirty="0" err="1" smtClean="0">
                <a:latin typeface="Arial" panose="020B0604020202020204" pitchFamily="34" charset="0"/>
                <a:cs typeface="Arial" panose="020B0604020202020204" pitchFamily="34" charset="0"/>
              </a:rPr>
              <a:t>power</a:t>
            </a:r>
            <a:r>
              <a:rPr lang="tr-TR" dirty="0" smtClean="0">
                <a:latin typeface="Arial" panose="020B0604020202020204" pitchFamily="34" charset="0"/>
                <a:cs typeface="Arial" panose="020B0604020202020204" pitchFamily="34" charset="0"/>
              </a:rPr>
              <a:t> in </a:t>
            </a:r>
            <a:r>
              <a:rPr lang="tr-TR" dirty="0" err="1" smtClean="0">
                <a:latin typeface="Arial" panose="020B0604020202020204" pitchFamily="34" charset="0"/>
                <a:cs typeface="Arial" panose="020B0604020202020204" pitchFamily="34" charset="0"/>
              </a:rPr>
              <a:t>international</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financial</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institutions</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such</a:t>
            </a:r>
            <a:r>
              <a:rPr lang="tr-TR" dirty="0" smtClean="0">
                <a:latin typeface="Arial" panose="020B0604020202020204" pitchFamily="34" charset="0"/>
                <a:cs typeface="Arial" panose="020B0604020202020204" pitchFamily="34" charset="0"/>
              </a:rPr>
              <a:t> as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World</a:t>
            </a:r>
            <a:r>
              <a:rPr lang="tr-TR" dirty="0" smtClean="0">
                <a:latin typeface="Arial" panose="020B0604020202020204" pitchFamily="34" charset="0"/>
                <a:cs typeface="Arial" panose="020B0604020202020204" pitchFamily="34" charset="0"/>
              </a:rPr>
              <a:t> Bank, </a:t>
            </a:r>
            <a:r>
              <a:rPr lang="tr-TR" dirty="0" err="1" smtClean="0">
                <a:latin typeface="Arial" panose="020B0604020202020204" pitchFamily="34" charset="0"/>
                <a:cs typeface="Arial" panose="020B0604020202020204" pitchFamily="34" charset="0"/>
              </a:rPr>
              <a:t>International</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Monetary</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Fund</a:t>
            </a:r>
            <a:r>
              <a:rPr lang="tr-TR" dirty="0" smtClean="0">
                <a:latin typeface="Arial" panose="020B0604020202020204" pitchFamily="34" charset="0"/>
                <a:cs typeface="Arial" panose="020B0604020202020204" pitchFamily="34" charset="0"/>
              </a:rPr>
              <a:t> (IMF) </a:t>
            </a:r>
            <a:r>
              <a:rPr lang="tr-TR" dirty="0" err="1" smtClean="0">
                <a:latin typeface="Arial" panose="020B0604020202020204" pitchFamily="34" charset="0"/>
                <a:cs typeface="Arial" panose="020B0604020202020204" pitchFamily="34" charset="0"/>
              </a:rPr>
              <a:t>and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World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Economic</a:t>
            </a:r>
            <a:r>
              <a:rPr lang="tr-TR" dirty="0" smtClean="0">
                <a:latin typeface="Arial" panose="020B0604020202020204" pitchFamily="34" charset="0"/>
                <a:cs typeface="Arial" panose="020B0604020202020204" pitchFamily="34" charset="0"/>
              </a:rPr>
              <a:t> Forum (WEF), </a:t>
            </a:r>
            <a:r>
              <a:rPr lang="tr-TR" dirty="0" err="1" smtClean="0">
                <a:latin typeface="Arial" panose="020B0604020202020204" pitchFamily="34" charset="0"/>
                <a:cs typeface="Arial" panose="020B0604020202020204" pitchFamily="34" charset="0"/>
              </a:rPr>
              <a:t>and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devastating</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effects</a:t>
            </a:r>
            <a:r>
              <a:rPr lang="tr-TR" dirty="0" smtClean="0">
                <a:latin typeface="Arial" panose="020B0604020202020204" pitchFamily="34" charset="0"/>
                <a:cs typeface="Arial" panose="020B0604020202020204" pitchFamily="34" charset="0"/>
              </a:rPr>
              <a:t> of </a:t>
            </a:r>
            <a:r>
              <a:rPr lang="tr-TR" dirty="0" err="1" smtClean="0">
                <a:latin typeface="Arial" panose="020B0604020202020204" pitchFamily="34" charset="0"/>
                <a:cs typeface="Arial" panose="020B0604020202020204" pitchFamily="34" charset="0"/>
              </a:rPr>
              <a:t>their</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policies</a:t>
            </a:r>
            <a:r>
              <a:rPr lang="tr-TR" dirty="0" smtClean="0">
                <a:latin typeface="Arial" panose="020B0604020202020204" pitchFamily="34" charset="0"/>
                <a:cs typeface="Arial" panose="020B0604020202020204" pitchFamily="34" charset="0"/>
              </a:rPr>
              <a:t> on </a:t>
            </a:r>
            <a:r>
              <a:rPr lang="tr-TR" dirty="0" err="1" smtClean="0">
                <a:latin typeface="Arial" panose="020B0604020202020204" pitchFamily="34" charset="0"/>
                <a:cs typeface="Arial" panose="020B0604020202020204" pitchFamily="34" charset="0"/>
              </a:rPr>
              <a:t>people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around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world</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especially</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poor</a:t>
            </a:r>
            <a:r>
              <a:rPr lang="tr-TR" dirty="0" smtClean="0">
                <a:latin typeface="Arial" panose="020B0604020202020204" pitchFamily="34" charset="0"/>
                <a:cs typeface="Arial" panose="020B0604020202020204" pitchFamily="34" charset="0"/>
              </a:rPr>
              <a:t>.</a:t>
            </a:r>
          </a:p>
          <a:p>
            <a:pPr>
              <a:defRPr/>
            </a:pPr>
            <a:r>
              <a:rPr lang="tr-TR" dirty="0" smtClean="0">
                <a:latin typeface="Arial" panose="020B0604020202020204" pitchFamily="34" charset="0"/>
                <a:cs typeface="Arial" panose="020B0604020202020204" pitchFamily="34" charset="0"/>
              </a:rPr>
              <a:t> Initially, the WSF was conceived as a counter-summit to the WEF in Davos, Switzerland.</a:t>
            </a:r>
          </a:p>
          <a:p>
            <a:pPr>
              <a:defRPr/>
            </a:pPr>
            <a:endParaRPr lang="tr-TR"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18113463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Başlık"/>
          <p:cNvSpPr>
            <a:spLocks noGrp="1"/>
          </p:cNvSpPr>
          <p:nvPr>
            <p:ph type="title"/>
          </p:nvPr>
        </p:nvSpPr>
        <p:spPr>
          <a:xfrm>
            <a:off x="1907704" y="205979"/>
            <a:ext cx="7056784" cy="857250"/>
          </a:xfrm>
        </p:spPr>
        <p:txBody>
          <a:bodyPr>
            <a:noAutofit/>
          </a:bodyPr>
          <a:lstStyle/>
          <a:p>
            <a:r>
              <a:rPr lang="tr-TR" altLang="tr-TR" sz="3200" b="1" dirty="0" smtClean="0">
                <a:latin typeface="Arial" panose="020B0604020202020204" pitchFamily="34" charset="0"/>
                <a:cs typeface="Arial" panose="020B0604020202020204" pitchFamily="34" charset="0"/>
              </a:rPr>
              <a:t>The Global Justice Movement (GJM)</a:t>
            </a:r>
          </a:p>
        </p:txBody>
      </p:sp>
      <p:sp>
        <p:nvSpPr>
          <p:cNvPr id="3" name="2 İçerik Yer Tutucusu"/>
          <p:cNvSpPr>
            <a:spLocks noGrp="1"/>
          </p:cNvSpPr>
          <p:nvPr>
            <p:ph idx="1"/>
          </p:nvPr>
        </p:nvSpPr>
        <p:spPr/>
        <p:txBody>
          <a:bodyPr>
            <a:noAutofit/>
          </a:bodyPr>
          <a:lstStyle/>
          <a:p>
            <a:pPr>
              <a:defRPr/>
            </a:pPr>
            <a:r>
              <a:rPr lang="tr-TR" sz="2200" dirty="0" err="1" smtClean="0">
                <a:latin typeface="Arial" panose="020B0604020202020204" pitchFamily="34" charset="0"/>
                <a:cs typeface="Arial" panose="020B0604020202020204" pitchFamily="34" charset="0"/>
              </a:rPr>
              <a:t>The</a:t>
            </a:r>
            <a:r>
              <a:rPr lang="tr-TR" sz="2200" dirty="0" smtClean="0">
                <a:latin typeface="Arial" panose="020B0604020202020204" pitchFamily="34" charset="0"/>
                <a:cs typeface="Arial" panose="020B0604020202020204" pitchFamily="34" charset="0"/>
              </a:rPr>
              <a:t> Global </a:t>
            </a:r>
            <a:r>
              <a:rPr lang="tr-TR" sz="2200" dirty="0" err="1" smtClean="0">
                <a:latin typeface="Arial" panose="020B0604020202020204" pitchFamily="34" charset="0"/>
                <a:cs typeface="Arial" panose="020B0604020202020204" pitchFamily="34" charset="0"/>
              </a:rPr>
              <a:t>Justice</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Movement</a:t>
            </a:r>
            <a:r>
              <a:rPr lang="tr-TR" sz="2200" dirty="0" smtClean="0">
                <a:latin typeface="Arial" panose="020B0604020202020204" pitchFamily="34" charset="0"/>
                <a:cs typeface="Arial" panose="020B0604020202020204" pitchFamily="34" charset="0"/>
              </a:rPr>
              <a:t> (GJM) is </a:t>
            </a:r>
            <a:r>
              <a:rPr lang="tr-TR" sz="2200" dirty="0" err="1" smtClean="0">
                <a:latin typeface="Arial" panose="020B0604020202020204" pitchFamily="34" charset="0"/>
                <a:cs typeface="Arial" panose="020B0604020202020204" pitchFamily="34" charset="0"/>
              </a:rPr>
              <a:t>comprised</a:t>
            </a:r>
            <a:r>
              <a:rPr lang="tr-TR" sz="2200" dirty="0" smtClean="0">
                <a:latin typeface="Arial" panose="020B0604020202020204" pitchFamily="34" charset="0"/>
                <a:cs typeface="Arial" panose="020B0604020202020204" pitchFamily="34" charset="0"/>
              </a:rPr>
              <a:t> of </a:t>
            </a:r>
            <a:r>
              <a:rPr lang="tr-TR" sz="2200" dirty="0" err="1" smtClean="0">
                <a:latin typeface="Arial" panose="020B0604020202020204" pitchFamily="34" charset="0"/>
                <a:cs typeface="Arial" panose="020B0604020202020204" pitchFamily="34" charset="0"/>
              </a:rPr>
              <a:t>movements</a:t>
            </a:r>
            <a:r>
              <a:rPr lang="tr-TR" sz="2200" dirty="0" smtClean="0">
                <a:latin typeface="Arial" panose="020B0604020202020204" pitchFamily="34" charset="0"/>
                <a:cs typeface="Arial" panose="020B0604020202020204" pitchFamily="34" charset="0"/>
              </a:rPr>
              <a:t> of </a:t>
            </a:r>
            <a:r>
              <a:rPr lang="tr-TR" sz="2200" dirty="0" err="1" smtClean="0">
                <a:latin typeface="Arial" panose="020B0604020202020204" pitchFamily="34" charset="0"/>
                <a:cs typeface="Arial" panose="020B0604020202020204" pitchFamily="34" charset="0"/>
              </a:rPr>
              <a:t>indigenous</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peoples</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human</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rights</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and</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ecology</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movements</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anarchists</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socialists</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and</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communists</a:t>
            </a:r>
            <a:r>
              <a:rPr lang="tr-TR" sz="2200" dirty="0" smtClean="0">
                <a:latin typeface="Arial" panose="020B0604020202020204" pitchFamily="34" charset="0"/>
                <a:cs typeface="Arial" panose="020B0604020202020204" pitchFamily="34" charset="0"/>
              </a:rPr>
              <a:t>; NGO </a:t>
            </a:r>
            <a:r>
              <a:rPr lang="tr-TR" sz="2200" dirty="0" err="1" smtClean="0">
                <a:latin typeface="Arial" panose="020B0604020202020204" pitchFamily="34" charset="0"/>
                <a:cs typeface="Arial" panose="020B0604020202020204" pitchFamily="34" charset="0"/>
              </a:rPr>
              <a:t>and</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trade</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union</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activists</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from</a:t>
            </a:r>
            <a:r>
              <a:rPr lang="tr-TR" sz="2200" dirty="0" smtClean="0">
                <a:latin typeface="Arial" panose="020B0604020202020204" pitchFamily="34" charset="0"/>
                <a:cs typeface="Arial" panose="020B0604020202020204" pitchFamily="34" charset="0"/>
              </a:rPr>
              <a:t> a </a:t>
            </a:r>
            <a:r>
              <a:rPr lang="tr-TR" sz="2200" dirty="0" err="1" smtClean="0">
                <a:latin typeface="Arial" panose="020B0604020202020204" pitchFamily="34" charset="0"/>
                <a:cs typeface="Arial" panose="020B0604020202020204" pitchFamily="34" charset="0"/>
              </a:rPr>
              <a:t>variety</a:t>
            </a:r>
            <a:r>
              <a:rPr lang="tr-TR" sz="2200" dirty="0" smtClean="0">
                <a:latin typeface="Arial" panose="020B0604020202020204" pitchFamily="34" charset="0"/>
                <a:cs typeface="Arial" panose="020B0604020202020204" pitchFamily="34" charset="0"/>
              </a:rPr>
              <a:t> of </a:t>
            </a:r>
            <a:r>
              <a:rPr lang="tr-TR" sz="2200" dirty="0" err="1" smtClean="0">
                <a:latin typeface="Arial" panose="020B0604020202020204" pitchFamily="34" charset="0"/>
                <a:cs typeface="Arial" panose="020B0604020202020204" pitchFamily="34" charset="0"/>
              </a:rPr>
              <a:t>backgrounds</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and</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many</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other</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left</a:t>
            </a:r>
            <a:r>
              <a:rPr lang="tr-TR" sz="2200" dirty="0" smtClean="0">
                <a:latin typeface="Arial" panose="020B0604020202020204" pitchFamily="34" charset="0"/>
                <a:cs typeface="Arial" panose="020B0604020202020204" pitchFamily="34" charset="0"/>
              </a:rPr>
              <a:t>-</a:t>
            </a:r>
            <a:r>
              <a:rPr lang="tr-TR" sz="2200" dirty="0" err="1" smtClean="0">
                <a:latin typeface="Arial" panose="020B0604020202020204" pitchFamily="34" charset="0"/>
                <a:cs typeface="Arial" panose="020B0604020202020204" pitchFamily="34" charset="0"/>
              </a:rPr>
              <a:t>leaning</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groups</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and</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individuals</a:t>
            </a:r>
            <a:r>
              <a:rPr lang="tr-TR" sz="2200" dirty="0" smtClean="0">
                <a:latin typeface="Arial" panose="020B0604020202020204" pitchFamily="34" charset="0"/>
                <a:cs typeface="Arial" panose="020B0604020202020204" pitchFamily="34" charset="0"/>
              </a:rPr>
              <a:t>.</a:t>
            </a:r>
          </a:p>
          <a:p>
            <a:pPr>
              <a:defRPr/>
            </a:pPr>
            <a:r>
              <a:rPr lang="tr-TR" sz="2200" dirty="0" smtClean="0">
                <a:latin typeface="Arial" panose="020B0604020202020204" pitchFamily="34" charset="0"/>
                <a:cs typeface="Arial" panose="020B0604020202020204" pitchFamily="34" charset="0"/>
              </a:rPr>
              <a:t>A network of </a:t>
            </a:r>
            <a:r>
              <a:rPr lang="tr-TR" sz="2200" dirty="0" err="1" smtClean="0">
                <a:latin typeface="Arial" panose="020B0604020202020204" pitchFamily="34" charset="0"/>
                <a:cs typeface="Arial" panose="020B0604020202020204" pitchFamily="34" charset="0"/>
              </a:rPr>
              <a:t>local</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movements</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around</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the</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world</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linked</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by</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their</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common</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opposition</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to</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neoliberalism</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free</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trade</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privatization</a:t>
            </a:r>
            <a:r>
              <a:rPr lang="tr-TR" sz="2200" dirty="0" smtClean="0">
                <a:latin typeface="Arial" panose="020B0604020202020204" pitchFamily="34" charset="0"/>
                <a:cs typeface="Arial" panose="020B0604020202020204" pitchFamily="34" charset="0"/>
              </a:rPr>
              <a:t>, market </a:t>
            </a:r>
            <a:r>
              <a:rPr lang="tr-TR" sz="2200" dirty="0" err="1" smtClean="0">
                <a:latin typeface="Arial" panose="020B0604020202020204" pitchFamily="34" charset="0"/>
                <a:cs typeface="Arial" panose="020B0604020202020204" pitchFamily="34" charset="0"/>
              </a:rPr>
              <a:t>liberalization</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and</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fiscal</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austerity</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They</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are</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also</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against</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deregulation</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and</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drastically</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reduced</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social</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services</a:t>
            </a:r>
            <a:r>
              <a:rPr lang="tr-TR" sz="2200" dirty="0" smtClean="0">
                <a:latin typeface="Arial" panose="020B0604020202020204" pitchFamily="34" charset="0"/>
                <a:cs typeface="Arial" panose="020B0604020202020204" pitchFamily="34" charset="0"/>
              </a:rPr>
              <a:t>.</a:t>
            </a:r>
          </a:p>
          <a:p>
            <a:pPr>
              <a:defRPr/>
            </a:pPr>
            <a:endParaRPr lang="tr-TR" sz="22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3741766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it-IT" altLang="tr-TR" smtClean="0"/>
              <a:t> Globalization </a:t>
            </a:r>
            <a:endParaRPr lang="tr-TR" altLang="tr-TR" smtClean="0"/>
          </a:p>
        </p:txBody>
      </p:sp>
      <p:sp>
        <p:nvSpPr>
          <p:cNvPr id="4099" name="Rectangle 3"/>
          <p:cNvSpPr>
            <a:spLocks noGrp="1" noChangeArrowheads="1"/>
          </p:cNvSpPr>
          <p:nvPr>
            <p:ph idx="1"/>
          </p:nvPr>
        </p:nvSpPr>
        <p:spPr/>
        <p:txBody>
          <a:bodyPr>
            <a:normAutofit/>
          </a:bodyPr>
          <a:lstStyle/>
          <a:p>
            <a:pPr eaLnBrk="1" hangingPunct="1"/>
            <a:r>
              <a:rPr lang="tr-TR" altLang="tr-TR" sz="2400" dirty="0">
                <a:latin typeface="Arial" panose="020B0604020202020204" pitchFamily="34" charset="0"/>
                <a:cs typeface="Arial" panose="020B0604020202020204" pitchFamily="34" charset="0"/>
              </a:rPr>
              <a:t>Neoliberal restructuring and the so-called process of globalization</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are</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inevitable facts of the current world system. </a:t>
            </a:r>
            <a:endParaRPr lang="it-IT" altLang="tr-TR" sz="2400" dirty="0">
              <a:latin typeface="Arial" panose="020B0604020202020204" pitchFamily="34" charset="0"/>
              <a:cs typeface="Arial" panose="020B0604020202020204" pitchFamily="34" charset="0"/>
            </a:endParaRPr>
          </a:p>
          <a:p>
            <a:pPr eaLnBrk="1" hangingPunct="1"/>
            <a:r>
              <a:rPr lang="tr-TR" altLang="tr-TR" sz="2400" dirty="0">
                <a:latin typeface="Arial" panose="020B0604020202020204" pitchFamily="34" charset="0"/>
                <a:cs typeface="Arial" panose="020B0604020202020204" pitchFamily="34" charset="0"/>
              </a:rPr>
              <a:t>Until very recently promoters of</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neoliberal globalization were sure that the globalization of the world economy would enhance economic growth even in the least developed countries</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and bring welfare to the world societies.</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101204"/>
            <a:ext cx="1214607" cy="1098947"/>
          </a:xfrm>
          <a:prstGeom prst="rect">
            <a:avLst/>
          </a:prstGeom>
        </p:spPr>
      </p:pic>
    </p:spTree>
    <p:extLst>
      <p:ext uri="{BB962C8B-B14F-4D97-AF65-F5344CB8AC3E}">
        <p14:creationId xmlns:p14="http://schemas.microsoft.com/office/powerpoint/2010/main" val="21157806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Başlık"/>
          <p:cNvSpPr>
            <a:spLocks noGrp="1"/>
          </p:cNvSpPr>
          <p:nvPr>
            <p:ph type="title"/>
          </p:nvPr>
        </p:nvSpPr>
        <p:spPr>
          <a:xfrm>
            <a:off x="1763688" y="205979"/>
            <a:ext cx="6923112" cy="857250"/>
          </a:xfrm>
        </p:spPr>
        <p:txBody>
          <a:bodyPr>
            <a:normAutofit fontScale="90000"/>
          </a:bodyPr>
          <a:lstStyle/>
          <a:p>
            <a:r>
              <a:rPr lang="tr-TR" altLang="tr-TR" sz="3200" b="1" dirty="0" smtClean="0">
                <a:latin typeface="Arial" panose="020B0604020202020204" pitchFamily="34" charset="0"/>
                <a:cs typeface="Arial" panose="020B0604020202020204" pitchFamily="34" charset="0"/>
              </a:rPr>
              <a:t>The Global Justice Movement (GJM)</a:t>
            </a:r>
          </a:p>
        </p:txBody>
      </p:sp>
      <p:sp>
        <p:nvSpPr>
          <p:cNvPr id="31747" name="2 İçerik Yer Tutucusu"/>
          <p:cNvSpPr>
            <a:spLocks noGrp="1"/>
          </p:cNvSpPr>
          <p:nvPr>
            <p:ph idx="1"/>
          </p:nvPr>
        </p:nvSpPr>
        <p:spPr/>
        <p:txBody>
          <a:bodyPr>
            <a:normAutofit fontScale="92500" lnSpcReduction="10000"/>
          </a:bodyPr>
          <a:lstStyle/>
          <a:p>
            <a:r>
              <a:rPr lang="tr-TR" altLang="tr-TR" dirty="0" smtClean="0">
                <a:latin typeface="Arial" panose="020B0604020202020204" pitchFamily="34" charset="0"/>
                <a:cs typeface="Arial" panose="020B0604020202020204" pitchFamily="34" charset="0"/>
              </a:rPr>
              <a:t>The GJM gained substantial momentum after Seattle, staging protests at nearly every meeting of the World Bank, International Monetary Fund (IMF), WTO and Group of Eight (G8) to demand increased accountability from these and other supranational institutions and to demonstrate their opposition to capitalism itself.</a:t>
            </a:r>
          </a:p>
          <a:p>
            <a:endParaRPr lang="tr-TR" altLang="tr-TR" dirty="0" smtClean="0">
              <a:latin typeface="Arial" panose="020B0604020202020204" pitchFamily="34" charset="0"/>
              <a:cs typeface="Arial" panose="020B0604020202020204" pitchFamily="34" charset="0"/>
            </a:endParaRPr>
          </a:p>
          <a:p>
            <a:endParaRPr lang="tr-TR" altLang="tr-TR" dirty="0" smtClean="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7239482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05979"/>
            <a:ext cx="7067128" cy="857250"/>
          </a:xfrm>
        </p:spPr>
        <p:txBody>
          <a:bodyPr>
            <a:normAutofit fontScale="90000"/>
          </a:bodyPr>
          <a:lstStyle/>
          <a:p>
            <a:pPr>
              <a:defRPr/>
            </a:pPr>
            <a:r>
              <a:rPr lang="tr-TR" sz="3000" b="1" dirty="0">
                <a:latin typeface="Arial" panose="020B0604020202020204" pitchFamily="34" charset="0"/>
                <a:cs typeface="Arial" panose="020B0604020202020204" pitchFamily="34" charset="0"/>
              </a:rPr>
              <a:t/>
            </a:r>
            <a:br>
              <a:rPr lang="tr-TR" sz="3000" b="1" dirty="0">
                <a:latin typeface="Arial" panose="020B0604020202020204" pitchFamily="34" charset="0"/>
                <a:cs typeface="Arial" panose="020B0604020202020204" pitchFamily="34" charset="0"/>
              </a:rPr>
            </a:br>
            <a:r>
              <a:rPr lang="tr-TR" sz="3000" b="1" dirty="0">
                <a:latin typeface="Arial" panose="020B0604020202020204" pitchFamily="34" charset="0"/>
                <a:cs typeface="Arial" panose="020B0604020202020204" pitchFamily="34" charset="0"/>
              </a:rPr>
              <a:t>The World Social Forum:Issues and Debates</a:t>
            </a:r>
            <a:r>
              <a:rPr lang="tr-TR" dirty="0">
                <a:latin typeface="Arial" panose="020B0604020202020204" pitchFamily="34" charset="0"/>
                <a:cs typeface="Arial" panose="020B0604020202020204" pitchFamily="34" charset="0"/>
              </a:rPr>
              <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347614"/>
            <a:ext cx="8229600" cy="3394472"/>
          </a:xfrm>
        </p:spPr>
        <p:txBody>
          <a:bodyPr>
            <a:normAutofit fontScale="62500" lnSpcReduction="20000"/>
          </a:bodyPr>
          <a:lstStyle/>
          <a:p>
            <a:pPr>
              <a:defRPr/>
            </a:pPr>
            <a:r>
              <a:rPr lang="en-US" dirty="0">
                <a:latin typeface="Arial" panose="020B0604020202020204" pitchFamily="34" charset="0"/>
                <a:cs typeface="Arial" panose="020B0604020202020204" pitchFamily="34" charset="0"/>
              </a:rPr>
              <a:t>The 2002 WSF included 27 conferences, </a:t>
            </a:r>
            <a:r>
              <a:rPr lang="en-US" dirty="0" smtClean="0">
                <a:latin typeface="Arial" panose="020B0604020202020204" pitchFamily="34" charset="0"/>
                <a:cs typeface="Arial" panose="020B0604020202020204" pitchFamily="34" charset="0"/>
              </a:rPr>
              <a:t>96</a:t>
            </a:r>
            <a:r>
              <a:rPr lang="tr-TR"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seminars </a:t>
            </a:r>
            <a:r>
              <a:rPr lang="en-US" dirty="0">
                <a:latin typeface="Arial" panose="020B0604020202020204" pitchFamily="34" charset="0"/>
                <a:cs typeface="Arial" panose="020B0604020202020204" pitchFamily="34" charset="0"/>
              </a:rPr>
              <a:t>and 622 workshops. The conferences featured well-known intellectuals </a:t>
            </a:r>
            <a:r>
              <a:rPr lang="en-US" dirty="0" smtClean="0">
                <a:latin typeface="Arial" panose="020B0604020202020204" pitchFamily="34" charset="0"/>
                <a:cs typeface="Arial" panose="020B0604020202020204" pitchFamily="34" charset="0"/>
              </a:rPr>
              <a:t>and</a:t>
            </a:r>
            <a:r>
              <a:rPr lang="tr-TR" dirty="0" smtClean="0">
                <a:latin typeface="Arial" panose="020B0604020202020204" pitchFamily="34" charset="0"/>
                <a:cs typeface="Arial" panose="020B0604020202020204" pitchFamily="34" charset="0"/>
              </a:rPr>
              <a:t> activists</a:t>
            </a:r>
            <a:r>
              <a:rPr lang="tr-TR" dirty="0">
                <a:latin typeface="Arial" panose="020B0604020202020204" pitchFamily="34" charset="0"/>
                <a:cs typeface="Arial" panose="020B0604020202020204" pitchFamily="34" charset="0"/>
              </a:rPr>
              <a:t>, such as Noam Chomsky, Vandana Shiva, Lori Wallach, Naomi Klein, </a:t>
            </a:r>
            <a:r>
              <a:rPr lang="tr-TR" dirty="0" smtClean="0">
                <a:latin typeface="Arial" panose="020B0604020202020204" pitchFamily="34" charset="0"/>
                <a:cs typeface="Arial" panose="020B0604020202020204" pitchFamily="34" charset="0"/>
              </a:rPr>
              <a:t>Maude Barlow </a:t>
            </a:r>
            <a:r>
              <a:rPr lang="tr-TR" dirty="0">
                <a:latin typeface="Arial" panose="020B0604020202020204" pitchFamily="34" charset="0"/>
                <a:cs typeface="Arial" panose="020B0604020202020204" pitchFamily="34" charset="0"/>
              </a:rPr>
              <a:t>and Samir Amin</a:t>
            </a:r>
            <a:r>
              <a:rPr lang="tr-TR" dirty="0" smtClean="0">
                <a:latin typeface="Arial" panose="020B0604020202020204" pitchFamily="34" charset="0"/>
                <a:cs typeface="Arial" panose="020B0604020202020204" pitchFamily="34" charset="0"/>
              </a:rPr>
              <a:t>.</a:t>
            </a:r>
          </a:p>
          <a:p>
            <a:pPr>
              <a:defRPr/>
            </a:pPr>
            <a:r>
              <a:rPr lang="en-US" dirty="0">
                <a:latin typeface="Arial" panose="020B0604020202020204" pitchFamily="34" charset="0"/>
                <a:cs typeface="Arial" panose="020B0604020202020204" pitchFamily="34" charset="0"/>
              </a:rPr>
              <a:t>The third WSF took place in Porto </a:t>
            </a:r>
            <a:r>
              <a:rPr lang="en-US" dirty="0" err="1">
                <a:latin typeface="Arial" panose="020B0604020202020204" pitchFamily="34" charset="0"/>
                <a:cs typeface="Arial" panose="020B0604020202020204" pitchFamily="34" charset="0"/>
              </a:rPr>
              <a:t>Alegre</a:t>
            </a:r>
            <a:r>
              <a:rPr lang="en-US" dirty="0">
                <a:latin typeface="Arial" panose="020B0604020202020204" pitchFamily="34" charset="0"/>
                <a:cs typeface="Arial" panose="020B0604020202020204" pitchFamily="34" charset="0"/>
              </a:rPr>
              <a:t> from January 23 to 28, 2003</a:t>
            </a:r>
            <a:r>
              <a:rPr lang="en-US" dirty="0" smtClean="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The 2003 WSF saw a tremendous increase in the number of participants </a:t>
            </a:r>
            <a:r>
              <a:rPr lang="en-US" dirty="0" smtClean="0">
                <a:latin typeface="Arial" panose="020B0604020202020204" pitchFamily="34" charset="0"/>
                <a:cs typeface="Arial" panose="020B0604020202020204" pitchFamily="34" charset="0"/>
              </a:rPr>
              <a:t>to</a:t>
            </a:r>
            <a:r>
              <a:rPr lang="tr-TR"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approximately </a:t>
            </a:r>
            <a:r>
              <a:rPr lang="en-US" dirty="0">
                <a:latin typeface="Arial" panose="020B0604020202020204" pitchFamily="34" charset="0"/>
                <a:cs typeface="Arial" panose="020B0604020202020204" pitchFamily="34" charset="0"/>
              </a:rPr>
              <a:t>100,000, including 20,000 delegates from a total of 123 countries</a:t>
            </a:r>
            <a:r>
              <a:rPr lang="en-US" dirty="0" smtClean="0">
                <a:latin typeface="Arial" panose="020B0604020202020204" pitchFamily="34" charset="0"/>
                <a:cs typeface="Arial" panose="020B0604020202020204" pitchFamily="34" charset="0"/>
              </a:rPr>
              <a:t>.</a:t>
            </a:r>
            <a:endParaRPr lang="tr-TR" dirty="0" smtClean="0">
              <a:latin typeface="Arial" panose="020B0604020202020204" pitchFamily="34" charset="0"/>
              <a:cs typeface="Arial" panose="020B0604020202020204" pitchFamily="34" charset="0"/>
            </a:endParaRPr>
          </a:p>
          <a:p>
            <a:pPr>
              <a:defRPr/>
            </a:pPr>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major themes of WSF 2003 included: </a:t>
            </a:r>
            <a:r>
              <a:rPr lang="en-US" dirty="0" smtClean="0">
                <a:latin typeface="Arial" panose="020B0604020202020204" pitchFamily="34" charset="0"/>
                <a:cs typeface="Arial" panose="020B0604020202020204" pitchFamily="34" charset="0"/>
              </a:rPr>
              <a:t>Sustainable</a:t>
            </a:r>
            <a:r>
              <a:rPr lang="tr-TR"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Development</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human </a:t>
            </a:r>
            <a:r>
              <a:rPr lang="en-US" dirty="0">
                <a:latin typeface="Arial" panose="020B0604020202020204" pitchFamily="34" charset="0"/>
                <a:cs typeface="Arial" panose="020B0604020202020204" pitchFamily="34" charset="0"/>
              </a:rPr>
              <a:t>rights, diversity and equality; Media, </a:t>
            </a:r>
            <a:r>
              <a:rPr lang="en-US" dirty="0" smtClean="0">
                <a:latin typeface="Arial" panose="020B0604020202020204" pitchFamily="34" charset="0"/>
                <a:cs typeface="Arial" panose="020B0604020202020204" pitchFamily="34" charset="0"/>
              </a:rPr>
              <a:t>culture</a:t>
            </a:r>
            <a:r>
              <a:rPr lang="tr-TR"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and </a:t>
            </a:r>
            <a:r>
              <a:rPr lang="en-US" dirty="0">
                <a:latin typeface="Arial" panose="020B0604020202020204" pitchFamily="34" charset="0"/>
                <a:cs typeface="Arial" panose="020B0604020202020204" pitchFamily="34" charset="0"/>
              </a:rPr>
              <a:t>counter-hegemony; Political power, civil society and democracy; and the </a:t>
            </a:r>
            <a:r>
              <a:rPr lang="en-US" dirty="0" smtClean="0">
                <a:latin typeface="Arial" panose="020B0604020202020204" pitchFamily="34" charset="0"/>
                <a:cs typeface="Arial" panose="020B0604020202020204" pitchFamily="34" charset="0"/>
              </a:rPr>
              <a:t>Democratic</a:t>
            </a:r>
            <a:r>
              <a:rPr lang="tr-TR"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world </a:t>
            </a:r>
            <a:r>
              <a:rPr lang="en-US" dirty="0">
                <a:latin typeface="Arial" panose="020B0604020202020204" pitchFamily="34" charset="0"/>
                <a:cs typeface="Arial" panose="020B0604020202020204" pitchFamily="34" charset="0"/>
              </a:rPr>
              <a:t>order: the fight against militarism and promoting peace</a:t>
            </a:r>
            <a:endParaRPr lang="tr-TR"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13609894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205979"/>
            <a:ext cx="6923112" cy="857250"/>
          </a:xfrm>
        </p:spPr>
        <p:txBody>
          <a:bodyPr>
            <a:noAutofit/>
          </a:bodyPr>
          <a:lstStyle/>
          <a:p>
            <a:pPr>
              <a:defRPr/>
            </a:pPr>
            <a:r>
              <a:rPr lang="tr-TR" sz="3600" b="1" i="1" dirty="0" smtClean="0">
                <a:latin typeface="Arial" panose="020B0604020202020204" pitchFamily="34" charset="0"/>
                <a:cs typeface="Arial" panose="020B0604020202020204" pitchFamily="34" charset="0"/>
              </a:rPr>
              <a:t/>
            </a:r>
            <a:br>
              <a:rPr lang="tr-TR" sz="3600" b="1" i="1" dirty="0" smtClean="0">
                <a:latin typeface="Arial" panose="020B0604020202020204" pitchFamily="34" charset="0"/>
                <a:cs typeface="Arial" panose="020B0604020202020204" pitchFamily="34" charset="0"/>
              </a:rPr>
            </a:br>
            <a:r>
              <a:rPr lang="en-US" sz="3600" b="1" i="1" dirty="0" smtClean="0">
                <a:latin typeface="Arial" panose="020B0604020202020204" pitchFamily="34" charset="0"/>
                <a:cs typeface="Arial" panose="020B0604020202020204" pitchFamily="34" charset="0"/>
              </a:rPr>
              <a:t>The </a:t>
            </a:r>
            <a:r>
              <a:rPr lang="en-US" sz="3600" b="1" i="1" dirty="0">
                <a:latin typeface="Arial" panose="020B0604020202020204" pitchFamily="34" charset="0"/>
                <a:cs typeface="Arial" panose="020B0604020202020204" pitchFamily="34" charset="0"/>
              </a:rPr>
              <a:t>World Social Forum, 2004 (Mumbai, India)</a:t>
            </a:r>
            <a:br>
              <a:rPr lang="en-US" sz="3600" b="1" i="1" dirty="0">
                <a:latin typeface="Arial" panose="020B0604020202020204" pitchFamily="34" charset="0"/>
                <a:cs typeface="Arial" panose="020B0604020202020204" pitchFamily="34" charset="0"/>
              </a:rPr>
            </a:br>
            <a:endParaRPr lang="tr-TR"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Autofit/>
          </a:bodyPr>
          <a:lstStyle/>
          <a:p>
            <a:pPr>
              <a:defRPr/>
            </a:pPr>
            <a:r>
              <a:rPr lang="en-US" sz="2000" dirty="0" smtClean="0">
                <a:latin typeface="Arial" panose="020B0604020202020204" pitchFamily="34" charset="0"/>
                <a:cs typeface="Arial" panose="020B0604020202020204" pitchFamily="34" charset="0"/>
              </a:rPr>
              <a:t>The </a:t>
            </a:r>
            <a:r>
              <a:rPr lang="en-US" sz="2000" dirty="0">
                <a:latin typeface="Arial" panose="020B0604020202020204" pitchFamily="34" charset="0"/>
                <a:cs typeface="Arial" panose="020B0604020202020204" pitchFamily="34" charset="0"/>
              </a:rPr>
              <a:t>city of Mumbai was strategically chosen as the site of the 2004 World Social Forum.</a:t>
            </a:r>
          </a:p>
          <a:p>
            <a:pPr>
              <a:defRPr/>
            </a:pPr>
            <a:r>
              <a:rPr lang="en-US" sz="2000" dirty="0">
                <a:latin typeface="Arial" panose="020B0604020202020204" pitchFamily="34" charset="0"/>
                <a:cs typeface="Arial" panose="020B0604020202020204" pitchFamily="34" charset="0"/>
              </a:rPr>
              <a:t>Mumbai is the center of India’s Bollywood enterprise and home to the </a:t>
            </a:r>
            <a:r>
              <a:rPr lang="en-US" sz="2000" dirty="0" smtClean="0">
                <a:latin typeface="Arial" panose="020B0604020202020204" pitchFamily="34" charset="0"/>
                <a:cs typeface="Arial" panose="020B0604020202020204" pitchFamily="34" charset="0"/>
              </a:rPr>
              <a:t>country’s</a:t>
            </a:r>
            <a:r>
              <a:rPr lang="tr-TR" sz="2000" dirty="0" smtClean="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wealthiest </a:t>
            </a:r>
            <a:r>
              <a:rPr lang="en-US" sz="2000" dirty="0">
                <a:latin typeface="Arial" panose="020B0604020202020204" pitchFamily="34" charset="0"/>
                <a:cs typeface="Arial" panose="020B0604020202020204" pitchFamily="34" charset="0"/>
              </a:rPr>
              <a:t>people as well as the world’s poorest. </a:t>
            </a:r>
            <a:endParaRPr lang="tr-TR" sz="2000" dirty="0" smtClean="0">
              <a:latin typeface="Arial" panose="020B0604020202020204" pitchFamily="34" charset="0"/>
              <a:cs typeface="Arial" panose="020B0604020202020204" pitchFamily="34" charset="0"/>
            </a:endParaRPr>
          </a:p>
          <a:p>
            <a:pPr>
              <a:defRPr/>
            </a:pPr>
            <a:r>
              <a:rPr lang="en-US" sz="2000" dirty="0" smtClean="0">
                <a:latin typeface="Arial" panose="020B0604020202020204" pitchFamily="34" charset="0"/>
                <a:cs typeface="Arial" panose="020B0604020202020204" pitchFamily="34" charset="0"/>
              </a:rPr>
              <a:t>More than</a:t>
            </a:r>
            <a:r>
              <a:rPr lang="tr-TR" sz="2000" dirty="0" smtClean="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half </a:t>
            </a:r>
            <a:r>
              <a:rPr lang="en-US" sz="2000" dirty="0">
                <a:latin typeface="Arial" panose="020B0604020202020204" pitchFamily="34" charset="0"/>
                <a:cs typeface="Arial" panose="020B0604020202020204" pitchFamily="34" charset="0"/>
              </a:rPr>
              <a:t>of the population lives in slums (roughly two million on the streets), whereas </a:t>
            </a:r>
            <a:r>
              <a:rPr lang="en-US" sz="2000" dirty="0" smtClean="0">
                <a:latin typeface="Arial" panose="020B0604020202020204" pitchFamily="34" charset="0"/>
                <a:cs typeface="Arial" panose="020B0604020202020204" pitchFamily="34" charset="0"/>
              </a:rPr>
              <a:t>73</a:t>
            </a:r>
            <a:r>
              <a:rPr lang="tr-TR" sz="2000" dirty="0" smtClean="0">
                <a:latin typeface="Arial" panose="020B0604020202020204" pitchFamily="34" charset="0"/>
                <a:cs typeface="Arial" panose="020B0604020202020204" pitchFamily="34" charset="0"/>
              </a:rPr>
              <a:t>%</a:t>
            </a:r>
            <a:r>
              <a:rPr lang="en-US" sz="2000"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of the families, usually large, live in one-room tenements. The recent spread </a:t>
            </a:r>
            <a:r>
              <a:rPr lang="en-US" sz="2000" dirty="0" smtClean="0">
                <a:latin typeface="Arial" panose="020B0604020202020204" pitchFamily="34" charset="0"/>
                <a:cs typeface="Arial" panose="020B0604020202020204" pitchFamily="34" charset="0"/>
              </a:rPr>
              <a:t>of</a:t>
            </a:r>
            <a:r>
              <a:rPr lang="tr-TR" sz="2000" dirty="0" smtClean="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the </a:t>
            </a:r>
            <a:r>
              <a:rPr lang="en-US" sz="2000" dirty="0">
                <a:latin typeface="Arial" panose="020B0604020202020204" pitchFamily="34" charset="0"/>
                <a:cs typeface="Arial" panose="020B0604020202020204" pitchFamily="34" charset="0"/>
              </a:rPr>
              <a:t>informal economy has turned two percent of the population into street vendors</a:t>
            </a:r>
            <a:r>
              <a:rPr lang="en-US" sz="2000" dirty="0" smtClean="0">
                <a:latin typeface="Arial" panose="020B0604020202020204" pitchFamily="34" charset="0"/>
                <a:cs typeface="Arial" panose="020B0604020202020204" pitchFamily="34" charset="0"/>
              </a:rPr>
              <a:t>.</a:t>
            </a:r>
            <a:endParaRPr lang="tr-TR" sz="2000" dirty="0" smtClean="0">
              <a:latin typeface="Arial" panose="020B0604020202020204" pitchFamily="34" charset="0"/>
              <a:cs typeface="Arial" panose="020B0604020202020204" pitchFamily="34" charset="0"/>
            </a:endParaRPr>
          </a:p>
          <a:p>
            <a:pPr>
              <a:defRPr/>
            </a:pPr>
            <a:r>
              <a:rPr lang="en-US" sz="2000" dirty="0">
                <a:latin typeface="Arial" panose="020B0604020202020204" pitchFamily="34" charset="0"/>
                <a:cs typeface="Arial" panose="020B0604020202020204" pitchFamily="34" charset="0"/>
              </a:rPr>
              <a:t>Mumbai is </a:t>
            </a:r>
            <a:r>
              <a:rPr lang="en-US" sz="2000" dirty="0" smtClean="0">
                <a:latin typeface="Arial" panose="020B0604020202020204" pitchFamily="34" charset="0"/>
                <a:cs typeface="Arial" panose="020B0604020202020204" pitchFamily="34" charset="0"/>
              </a:rPr>
              <a:t>called </a:t>
            </a:r>
            <a:r>
              <a:rPr lang="tr-TR" sz="2000" dirty="0" smtClean="0">
                <a:latin typeface="Arial" panose="020B0604020202020204" pitchFamily="34" charset="0"/>
                <a:cs typeface="Arial" panose="020B0604020202020204" pitchFamily="34" charset="0"/>
              </a:rPr>
              <a:t>as </a:t>
            </a:r>
            <a:r>
              <a:rPr lang="en-US" sz="2000" dirty="0" smtClean="0">
                <a:latin typeface="Arial" panose="020B0604020202020204" pitchFamily="34" charset="0"/>
                <a:cs typeface="Arial" panose="020B0604020202020204" pitchFamily="34" charset="0"/>
              </a:rPr>
              <a:t>a </a:t>
            </a:r>
            <a:r>
              <a:rPr lang="en-US" sz="2000" dirty="0">
                <a:latin typeface="Arial" panose="020B0604020202020204" pitchFamily="34" charset="0"/>
                <a:cs typeface="Arial" panose="020B0604020202020204" pitchFamily="34" charset="0"/>
              </a:rPr>
              <a:t>living symbol of </a:t>
            </a:r>
            <a:r>
              <a:rPr lang="en-US" sz="2000" dirty="0" smtClean="0">
                <a:latin typeface="Arial" panose="020B0604020202020204" pitchFamily="34" charset="0"/>
                <a:cs typeface="Arial" panose="020B0604020202020204" pitchFamily="34" charset="0"/>
              </a:rPr>
              <a:t>contradiction</a:t>
            </a:r>
            <a:r>
              <a:rPr lang="tr-TR" sz="2000" dirty="0" smtClean="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of </a:t>
            </a:r>
            <a:r>
              <a:rPr lang="en-US" sz="2000" dirty="0">
                <a:latin typeface="Arial" panose="020B0604020202020204" pitchFamily="34" charset="0"/>
                <a:cs typeface="Arial" panose="020B0604020202020204" pitchFamily="34" charset="0"/>
              </a:rPr>
              <a:t>capitalism in our time</a:t>
            </a:r>
            <a:r>
              <a:rPr lang="en-US" sz="2000" dirty="0" smtClean="0">
                <a:latin typeface="Arial" panose="020B0604020202020204" pitchFamily="34" charset="0"/>
                <a:cs typeface="Arial" panose="020B0604020202020204" pitchFamily="34" charset="0"/>
              </a:rPr>
              <a:t>.</a:t>
            </a:r>
            <a:endParaRPr lang="tr-TR" sz="2000" dirty="0" smtClean="0">
              <a:latin typeface="Arial" panose="020B0604020202020204" pitchFamily="34" charset="0"/>
              <a:cs typeface="Arial" panose="020B0604020202020204" pitchFamily="34" charset="0"/>
            </a:endParaRPr>
          </a:p>
          <a:p>
            <a:pPr>
              <a:defRPr/>
            </a:pPr>
            <a:endParaRPr lang="tr-TR" sz="20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14079726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05979"/>
            <a:ext cx="7067128" cy="857250"/>
          </a:xfrm>
        </p:spPr>
        <p:txBody>
          <a:bodyPr>
            <a:noAutofit/>
          </a:bodyPr>
          <a:lstStyle/>
          <a:p>
            <a:pPr>
              <a:defRPr/>
            </a:pPr>
            <a:r>
              <a:rPr lang="en-US" sz="3200" b="1" dirty="0">
                <a:latin typeface="Arial" panose="020B0604020202020204" pitchFamily="34" charset="0"/>
                <a:cs typeface="Arial" panose="020B0604020202020204" pitchFamily="34" charset="0"/>
              </a:rPr>
              <a:t>The World Social Forum, 2004 (Mumbai, India</a:t>
            </a:r>
            <a:r>
              <a:rPr lang="en-US" sz="3200" b="1" dirty="0" smtClean="0">
                <a:latin typeface="Arial" panose="020B0604020202020204" pitchFamily="34" charset="0"/>
                <a:cs typeface="Arial" panose="020B0604020202020204" pitchFamily="34" charset="0"/>
              </a:rPr>
              <a:t>)</a:t>
            </a:r>
            <a:endParaRPr lang="tr-TR"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70000" lnSpcReduction="20000"/>
          </a:bodyPr>
          <a:lstStyle/>
          <a:p>
            <a:pPr>
              <a:defRPr/>
            </a:pPr>
            <a:r>
              <a:rPr lang="tr-TR" dirty="0">
                <a:latin typeface="Arial" panose="020B0604020202020204" pitchFamily="34" charset="0"/>
                <a:cs typeface="Arial" panose="020B0604020202020204" pitchFamily="34" charset="0"/>
              </a:rPr>
              <a:t>With a population</a:t>
            </a:r>
            <a:r>
              <a:rPr lang="en-US" dirty="0">
                <a:latin typeface="Arial" panose="020B0604020202020204" pitchFamily="34" charset="0"/>
                <a:cs typeface="Arial" panose="020B0604020202020204" pitchFamily="34" charset="0"/>
              </a:rPr>
              <a:t> of 16 million people, Mumbai is the “largest financial</a:t>
            </a:r>
            <a:r>
              <a:rPr lang="tr-T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center in the world outside the OECD, as well as being the location of some of the most</a:t>
            </a:r>
            <a:r>
              <a:rPr lang="tr-T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aggressive and violent acts of religious sectarianism</a:t>
            </a:r>
            <a:r>
              <a:rPr lang="tr-TR" dirty="0">
                <a:latin typeface="Arial" panose="020B0604020202020204" pitchFamily="34" charset="0"/>
                <a:cs typeface="Arial" panose="020B0604020202020204" pitchFamily="34" charset="0"/>
              </a:rPr>
              <a:t>.</a:t>
            </a:r>
          </a:p>
          <a:p>
            <a:pPr>
              <a:defRPr/>
            </a:pPr>
            <a:r>
              <a:rPr lang="tr-TR" dirty="0" smtClean="0">
                <a:latin typeface="Arial" panose="020B0604020202020204" pitchFamily="34" charset="0"/>
                <a:cs typeface="Arial" panose="020B0604020202020204" pitchFamily="34" charset="0"/>
              </a:rPr>
              <a:t>Notable speakers </a:t>
            </a:r>
            <a:r>
              <a:rPr lang="en-US" dirty="0" smtClean="0">
                <a:latin typeface="Arial" panose="020B0604020202020204" pitchFamily="34" charset="0"/>
                <a:cs typeface="Arial" panose="020B0604020202020204" pitchFamily="34" charset="0"/>
              </a:rPr>
              <a:t>included </a:t>
            </a:r>
            <a:r>
              <a:rPr lang="en-US" dirty="0" err="1">
                <a:latin typeface="Arial" panose="020B0604020202020204" pitchFamily="34" charset="0"/>
                <a:cs typeface="Arial" panose="020B0604020202020204" pitchFamily="34" charset="0"/>
              </a:rPr>
              <a:t>Arundati</a:t>
            </a:r>
            <a:r>
              <a:rPr lang="en-US" dirty="0">
                <a:latin typeface="Arial" panose="020B0604020202020204" pitchFamily="34" charset="0"/>
                <a:cs typeface="Arial" panose="020B0604020202020204" pitchFamily="34" charset="0"/>
              </a:rPr>
              <a:t> Roy, former Indian president K.R. Narayanan, Nobel Peace </a:t>
            </a:r>
            <a:r>
              <a:rPr lang="en-US" dirty="0" smtClean="0">
                <a:latin typeface="Arial" panose="020B0604020202020204" pitchFamily="34" charset="0"/>
                <a:cs typeface="Arial" panose="020B0604020202020204" pitchFamily="34" charset="0"/>
              </a:rPr>
              <a:t>Prize</a:t>
            </a:r>
            <a:r>
              <a:rPr lang="tr-TR"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winner </a:t>
            </a:r>
            <a:r>
              <a:rPr lang="en-US" dirty="0" err="1">
                <a:latin typeface="Arial" panose="020B0604020202020204" pitchFamily="34" charset="0"/>
                <a:cs typeface="Arial" panose="020B0604020202020204" pitchFamily="34" charset="0"/>
              </a:rPr>
              <a:t>Shirn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Ebadi</a:t>
            </a:r>
            <a:r>
              <a:rPr lang="en-US" dirty="0">
                <a:latin typeface="Arial" panose="020B0604020202020204" pitchFamily="34" charset="0"/>
                <a:cs typeface="Arial" panose="020B0604020202020204" pitchFamily="34" charset="0"/>
              </a:rPr>
              <a:t> and another Nobel Prize winner (</a:t>
            </a:r>
            <a:r>
              <a:rPr lang="en-US" dirty="0" smtClean="0">
                <a:latin typeface="Arial" panose="020B0604020202020204" pitchFamily="34" charset="0"/>
                <a:cs typeface="Arial" panose="020B0604020202020204" pitchFamily="34" charset="0"/>
              </a:rPr>
              <a:t>in</a:t>
            </a:r>
            <a:r>
              <a:rPr lang="tr-TR"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Economics</a:t>
            </a:r>
            <a:r>
              <a:rPr lang="en-US" dirty="0">
                <a:latin typeface="Arial" panose="020B0604020202020204" pitchFamily="34" charset="0"/>
                <a:cs typeface="Arial" panose="020B0604020202020204" pitchFamily="34" charset="0"/>
              </a:rPr>
              <a:t>), Joseph </a:t>
            </a:r>
            <a:r>
              <a:rPr lang="en-US" dirty="0" err="1">
                <a:latin typeface="Arial" panose="020B0604020202020204" pitchFamily="34" charset="0"/>
                <a:cs typeface="Arial" panose="020B0604020202020204" pitchFamily="34" charset="0"/>
              </a:rPr>
              <a:t>Stiglitz</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the</a:t>
            </a:r>
            <a:r>
              <a:rPr lang="tr-TR"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former </a:t>
            </a:r>
            <a:r>
              <a:rPr lang="en-US" dirty="0">
                <a:latin typeface="Arial" panose="020B0604020202020204" pitchFamily="34" charset="0"/>
                <a:cs typeface="Arial" panose="020B0604020202020204" pitchFamily="34" charset="0"/>
              </a:rPr>
              <a:t>chairman of Clinton’s Council of Economic Advisors and ex-chief Economist </a:t>
            </a:r>
            <a:r>
              <a:rPr lang="en-US" dirty="0" smtClean="0">
                <a:latin typeface="Arial" panose="020B0604020202020204" pitchFamily="34" charset="0"/>
                <a:cs typeface="Arial" panose="020B0604020202020204" pitchFamily="34" charset="0"/>
              </a:rPr>
              <a:t>of</a:t>
            </a:r>
            <a:r>
              <a:rPr lang="tr-TR" dirty="0" smtClean="0">
                <a:latin typeface="Arial" panose="020B0604020202020204" pitchFamily="34" charset="0"/>
                <a:cs typeface="Arial" panose="020B0604020202020204" pitchFamily="34" charset="0"/>
              </a:rPr>
              <a:t> the </a:t>
            </a:r>
            <a:r>
              <a:rPr lang="tr-TR" dirty="0">
                <a:latin typeface="Arial" panose="020B0604020202020204" pitchFamily="34" charset="0"/>
                <a:cs typeface="Arial" panose="020B0604020202020204" pitchFamily="34" charset="0"/>
              </a:rPr>
              <a:t>World Bank.</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28222107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05979"/>
            <a:ext cx="7067128" cy="857250"/>
          </a:xfrm>
        </p:spPr>
        <p:txBody>
          <a:bodyPr>
            <a:noAutofit/>
          </a:bodyPr>
          <a:lstStyle/>
          <a:p>
            <a:pPr>
              <a:defRPr/>
            </a:pPr>
            <a:r>
              <a:rPr lang="tr-TR" sz="3200" b="1" dirty="0" smtClean="0">
                <a:latin typeface="Arial" panose="020B0604020202020204" pitchFamily="34" charset="0"/>
                <a:cs typeface="Arial" panose="020B0604020202020204" pitchFamily="34" charset="0"/>
              </a:rPr>
              <a:t/>
            </a:r>
            <a:br>
              <a:rPr lang="tr-TR" sz="3200" b="1" dirty="0" smtClean="0">
                <a:latin typeface="Arial" panose="020B0604020202020204" pitchFamily="34" charset="0"/>
                <a:cs typeface="Arial" panose="020B0604020202020204" pitchFamily="34" charset="0"/>
              </a:rPr>
            </a:br>
            <a:r>
              <a:rPr lang="en-US" sz="3200" b="1" dirty="0" smtClean="0">
                <a:latin typeface="Arial" panose="020B0604020202020204" pitchFamily="34" charset="0"/>
                <a:cs typeface="Arial" panose="020B0604020202020204" pitchFamily="34" charset="0"/>
              </a:rPr>
              <a:t>The </a:t>
            </a:r>
            <a:r>
              <a:rPr lang="en-US" sz="3200" b="1" dirty="0">
                <a:latin typeface="Arial" panose="020B0604020202020204" pitchFamily="34" charset="0"/>
                <a:cs typeface="Arial" panose="020B0604020202020204" pitchFamily="34" charset="0"/>
              </a:rPr>
              <a:t>World Social Forum, </a:t>
            </a:r>
            <a:r>
              <a:rPr lang="en-US" sz="3200" b="1" dirty="0" smtClean="0">
                <a:latin typeface="Arial" panose="020B0604020202020204" pitchFamily="34" charset="0"/>
                <a:cs typeface="Arial" panose="020B0604020202020204" pitchFamily="34" charset="0"/>
              </a:rPr>
              <a:t>2005</a:t>
            </a:r>
            <a:r>
              <a:rPr lang="tr-TR" sz="3200" b="1" dirty="0" smtClean="0">
                <a:latin typeface="Arial" panose="020B0604020202020204" pitchFamily="34" charset="0"/>
                <a:cs typeface="Arial" panose="020B0604020202020204" pitchFamily="34" charset="0"/>
              </a:rPr>
              <a:t> and 2006</a:t>
            </a:r>
            <a:r>
              <a:rPr lang="en-US" sz="3200" b="1" dirty="0">
                <a:latin typeface="Arial" panose="020B0604020202020204" pitchFamily="34" charset="0"/>
                <a:cs typeface="Arial" panose="020B0604020202020204" pitchFamily="34" charset="0"/>
              </a:rPr>
              <a:t/>
            </a:r>
            <a:br>
              <a:rPr lang="en-US" sz="3200" b="1" dirty="0">
                <a:latin typeface="Arial" panose="020B0604020202020204" pitchFamily="34" charset="0"/>
                <a:cs typeface="Arial" panose="020B0604020202020204" pitchFamily="34" charset="0"/>
              </a:rPr>
            </a:br>
            <a:endParaRPr lang="tr-TR"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85000" lnSpcReduction="10000"/>
          </a:bodyPr>
          <a:lstStyle/>
          <a:p>
            <a:pPr>
              <a:defRPr/>
            </a:pPr>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fifth WSF was held in Porto </a:t>
            </a:r>
            <a:r>
              <a:rPr lang="en-US" dirty="0" err="1">
                <a:latin typeface="Arial" panose="020B0604020202020204" pitchFamily="34" charset="0"/>
                <a:cs typeface="Arial" panose="020B0604020202020204" pitchFamily="34" charset="0"/>
              </a:rPr>
              <a:t>Alegre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PoA</a:t>
            </a:r>
            <a:r>
              <a:rPr lang="en-US" dirty="0">
                <a:latin typeface="Arial" panose="020B0604020202020204" pitchFamily="34" charset="0"/>
                <a:cs typeface="Arial" panose="020B0604020202020204" pitchFamily="34" charset="0"/>
              </a:rPr>
              <a:t>) between January 26 and 31, 2005. It </a:t>
            </a:r>
            <a:r>
              <a:rPr lang="en-US" dirty="0" smtClean="0">
                <a:latin typeface="Arial" panose="020B0604020202020204" pitchFamily="34" charset="0"/>
                <a:cs typeface="Arial" panose="020B0604020202020204" pitchFamily="34" charset="0"/>
              </a:rPr>
              <a:t>was</a:t>
            </a:r>
            <a:r>
              <a:rPr lang="tr-TR"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attended </a:t>
            </a:r>
            <a:r>
              <a:rPr lang="en-US" dirty="0">
                <a:latin typeface="Arial" panose="020B0604020202020204" pitchFamily="34" charset="0"/>
                <a:cs typeface="Arial" panose="020B0604020202020204" pitchFamily="34" charset="0"/>
              </a:rPr>
              <a:t>by 155,000 people from over 135 </a:t>
            </a:r>
            <a:r>
              <a:rPr lang="en-US" dirty="0" smtClean="0">
                <a:latin typeface="Arial" panose="020B0604020202020204" pitchFamily="34" charset="0"/>
                <a:cs typeface="Arial" panose="020B0604020202020204" pitchFamily="34" charset="0"/>
              </a:rPr>
              <a:t>countries</a:t>
            </a:r>
            <a:r>
              <a:rPr lang="tr-TR" dirty="0" smtClean="0">
                <a:latin typeface="Arial" panose="020B0604020202020204" pitchFamily="34" charset="0"/>
                <a:cs typeface="Arial" panose="020B0604020202020204" pitchFamily="34" charset="0"/>
              </a:rPr>
              <a:t>.</a:t>
            </a:r>
          </a:p>
          <a:p>
            <a:pPr>
              <a:defRPr/>
            </a:pPr>
            <a:r>
              <a:rPr lang="en-US" dirty="0" smtClean="0">
                <a:latin typeface="Arial" panose="020B0604020202020204" pitchFamily="34" charset="0"/>
                <a:cs typeface="Arial" panose="020B0604020202020204" pitchFamily="34" charset="0"/>
              </a:rPr>
              <a:t>to spread the social forum process around the globe, the WSF</a:t>
            </a:r>
            <a:r>
              <a:rPr lang="tr-TR"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International Committee decided to </a:t>
            </a:r>
            <a:r>
              <a:rPr lang="tr-TR" dirty="0" smtClean="0">
                <a:latin typeface="Arial" panose="020B0604020202020204" pitchFamily="34" charset="0"/>
                <a:cs typeface="Arial" panose="020B0604020202020204" pitchFamily="34" charset="0"/>
              </a:rPr>
              <a:t>organize the 2006 WSF </a:t>
            </a:r>
            <a:r>
              <a:rPr lang="en-US" dirty="0" smtClean="0">
                <a:latin typeface="Arial" panose="020B0604020202020204" pitchFamily="34" charset="0"/>
                <a:cs typeface="Arial" panose="020B0604020202020204" pitchFamily="34" charset="0"/>
              </a:rPr>
              <a:t>simultaneously in three venues: Caracas, Venezuela</a:t>
            </a:r>
            <a:r>
              <a:rPr lang="tr-TR" dirty="0" smtClean="0">
                <a:latin typeface="Arial" panose="020B0604020202020204" pitchFamily="34" charset="0"/>
                <a:cs typeface="Arial" panose="020B0604020202020204" pitchFamily="34" charset="0"/>
              </a:rPr>
              <a:t>; Bamako, Mali; and Karachi, Pakistan.</a:t>
            </a:r>
            <a:endParaRPr lang="tr-TR"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40680622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547664" y="205979"/>
            <a:ext cx="7139136" cy="857250"/>
          </a:xfrm>
        </p:spPr>
        <p:txBody>
          <a:bodyPr>
            <a:normAutofit fontScale="90000"/>
          </a:bodyPr>
          <a:lstStyle/>
          <a:p>
            <a:pPr eaLnBrk="1" hangingPunct="1"/>
            <a:r>
              <a:rPr lang="tr-TR" altLang="tr-TR" sz="3000" b="1" dirty="0">
                <a:latin typeface="Arial" panose="020B0604020202020204" pitchFamily="34" charset="0"/>
                <a:cs typeface="Arial" panose="020B0604020202020204" pitchFamily="34" charset="0"/>
              </a:rPr>
              <a:t>Where does Turkey stand in the Anti-globalization Movement</a:t>
            </a:r>
          </a:p>
        </p:txBody>
      </p:sp>
      <p:sp>
        <p:nvSpPr>
          <p:cNvPr id="36867" name="Rectangle 3"/>
          <p:cNvSpPr>
            <a:spLocks noGrp="1" noChangeArrowheads="1"/>
          </p:cNvSpPr>
          <p:nvPr>
            <p:ph idx="1"/>
          </p:nvPr>
        </p:nvSpPr>
        <p:spPr/>
        <p:txBody>
          <a:bodyPr>
            <a:normAutofit/>
          </a:bodyPr>
          <a:lstStyle/>
          <a:p>
            <a:pPr eaLnBrk="1" hangingPunct="1">
              <a:lnSpc>
                <a:spcPct val="90000"/>
              </a:lnSpc>
            </a:pPr>
            <a:r>
              <a:rPr lang="tr-TR" altLang="tr-TR" sz="2400" dirty="0">
                <a:latin typeface="Arial" panose="020B0604020202020204" pitchFamily="34" charset="0"/>
                <a:cs typeface="Arial" panose="020B0604020202020204" pitchFamily="34" charset="0"/>
              </a:rPr>
              <a:t>The “Liberal Leftist Reaction”: ÖDP (Özgürlük ve Dayanışma Partisi / Freedom and Solidarity Party). </a:t>
            </a:r>
          </a:p>
          <a:p>
            <a:pPr eaLnBrk="1" hangingPunct="1">
              <a:lnSpc>
                <a:spcPct val="90000"/>
              </a:lnSpc>
            </a:pPr>
            <a:r>
              <a:rPr lang="tr-TR" altLang="tr-TR" sz="2400" dirty="0">
                <a:latin typeface="Arial" panose="020B0604020202020204" pitchFamily="34" charset="0"/>
                <a:cs typeface="Arial" panose="020B0604020202020204" pitchFamily="34" charset="0"/>
              </a:rPr>
              <a:t>The “Nationalist Left Reaction”: İP (İşçi Partisi/Workers Party) </a:t>
            </a:r>
          </a:p>
          <a:p>
            <a:pPr eaLnBrk="1" hangingPunct="1">
              <a:lnSpc>
                <a:spcPct val="90000"/>
              </a:lnSpc>
            </a:pPr>
            <a:r>
              <a:rPr lang="tr-TR" altLang="tr-TR" sz="2400" dirty="0">
                <a:latin typeface="Arial" panose="020B0604020202020204" pitchFamily="34" charset="0"/>
                <a:cs typeface="Arial" panose="020B0604020202020204" pitchFamily="34" charset="0"/>
              </a:rPr>
              <a:t>İP is the most prevailing representative of the stance of Kemalizm and symbols of the National Independence War. It looks at the democratization demands in the country as demands which have been involved by the imperial powers that want to divide the country. </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17563976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123728" y="205979"/>
            <a:ext cx="6563072" cy="857250"/>
          </a:xfrm>
        </p:spPr>
        <p:txBody>
          <a:bodyPr/>
          <a:lstStyle/>
          <a:p>
            <a:pPr eaLnBrk="1" hangingPunct="1"/>
            <a:r>
              <a:rPr lang="tr-TR" altLang="tr-TR" b="1" dirty="0" smtClean="0">
                <a:latin typeface="Arial" panose="020B0604020202020204" pitchFamily="34" charset="0"/>
                <a:cs typeface="Arial" panose="020B0604020202020204" pitchFamily="34" charset="0"/>
              </a:rPr>
              <a:t>Workers Party</a:t>
            </a:r>
          </a:p>
        </p:txBody>
      </p:sp>
      <p:sp>
        <p:nvSpPr>
          <p:cNvPr id="37891" name="Rectangle 3"/>
          <p:cNvSpPr>
            <a:spLocks noGrp="1" noChangeArrowheads="1"/>
          </p:cNvSpPr>
          <p:nvPr>
            <p:ph idx="1"/>
          </p:nvPr>
        </p:nvSpPr>
        <p:spPr/>
        <p:txBody>
          <a:bodyPr>
            <a:normAutofit/>
          </a:bodyPr>
          <a:lstStyle/>
          <a:p>
            <a:pPr eaLnBrk="1" hangingPunct="1">
              <a:lnSpc>
                <a:spcPct val="90000"/>
              </a:lnSpc>
            </a:pPr>
            <a:r>
              <a:rPr lang="tr-TR" altLang="tr-TR" sz="2400" dirty="0">
                <a:latin typeface="Arial" panose="020B0604020202020204" pitchFamily="34" charset="0"/>
                <a:cs typeface="Arial" panose="020B0604020202020204" pitchFamily="34" charset="0"/>
              </a:rPr>
              <a:t>In the program of this party the visible agent is the working class, however, this stance is expecting a leading role from the national army in the struggle to take Turkey out of the control of the cores of the world system </a:t>
            </a:r>
          </a:p>
          <a:p>
            <a:pPr eaLnBrk="1" hangingPunct="1">
              <a:lnSpc>
                <a:spcPct val="90000"/>
              </a:lnSpc>
            </a:pPr>
            <a:r>
              <a:rPr lang="tr-TR" altLang="tr-TR" sz="2400" dirty="0">
                <a:latin typeface="Arial" panose="020B0604020202020204" pitchFamily="34" charset="0"/>
                <a:cs typeface="Arial" panose="020B0604020202020204" pitchFamily="34" charset="0"/>
              </a:rPr>
              <a:t>For the Workers Party, the real leading powers in this stance are youngsters, intellectuals and soldiers. </a:t>
            </a:r>
          </a:p>
          <a:p>
            <a:pPr eaLnBrk="1" hangingPunct="1">
              <a:lnSpc>
                <a:spcPct val="90000"/>
              </a:lnSpc>
            </a:pPr>
            <a:r>
              <a:rPr lang="tr-TR" altLang="tr-TR" sz="2400" dirty="0">
                <a:latin typeface="Arial" panose="020B0604020202020204" pitchFamily="34" charset="0"/>
                <a:cs typeface="Arial" panose="020B0604020202020204" pitchFamily="34" charset="0"/>
              </a:rPr>
              <a:t>This political party does not have wider support since it does not recognize the democracy and equality demands of the society.</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13417823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763688" y="205979"/>
            <a:ext cx="6923112" cy="857250"/>
          </a:xfrm>
        </p:spPr>
        <p:txBody>
          <a:bodyPr>
            <a:noAutofit/>
          </a:bodyPr>
          <a:lstStyle/>
          <a:p>
            <a:pPr eaLnBrk="1" hangingPunct="1"/>
            <a:r>
              <a:rPr lang="tr-TR" altLang="tr-TR" sz="3600" b="1" dirty="0" smtClean="0">
                <a:latin typeface="Arial" panose="020B0604020202020204" pitchFamily="34" charset="0"/>
                <a:cs typeface="Arial" panose="020B0604020202020204" pitchFamily="34" charset="0"/>
              </a:rPr>
              <a:t>The Partipation of Turkish Civil Society in the AGM</a:t>
            </a:r>
          </a:p>
        </p:txBody>
      </p:sp>
      <p:sp>
        <p:nvSpPr>
          <p:cNvPr id="38915" name="Rectangle 3"/>
          <p:cNvSpPr>
            <a:spLocks noGrp="1" noChangeArrowheads="1"/>
          </p:cNvSpPr>
          <p:nvPr>
            <p:ph idx="1"/>
          </p:nvPr>
        </p:nvSpPr>
        <p:spPr>
          <a:xfrm>
            <a:off x="457200" y="1261012"/>
            <a:ext cx="8229600" cy="3394472"/>
          </a:xfrm>
        </p:spPr>
        <p:txBody>
          <a:bodyPr>
            <a:normAutofit/>
          </a:bodyPr>
          <a:lstStyle/>
          <a:p>
            <a:pPr eaLnBrk="1" hangingPunct="1">
              <a:lnSpc>
                <a:spcPct val="80000"/>
              </a:lnSpc>
            </a:pPr>
            <a:r>
              <a:rPr lang="tr-TR" altLang="tr-TR" sz="2000" dirty="0">
                <a:latin typeface="Arial" panose="020B0604020202020204" pitchFamily="34" charset="0"/>
                <a:cs typeface="Arial" panose="020B0604020202020204" pitchFamily="34" charset="0"/>
              </a:rPr>
              <a:t>The attendance of the civil society and social movements to the ongoing process of AGM has been very late. While the world societies, especially the ones in the developed countries were mobilizing, there were only minor attempts in Turkey.</a:t>
            </a:r>
          </a:p>
          <a:p>
            <a:pPr eaLnBrk="1" hangingPunct="1">
              <a:lnSpc>
                <a:spcPct val="80000"/>
              </a:lnSpc>
            </a:pPr>
            <a:r>
              <a:rPr lang="tr-TR" altLang="tr-TR" sz="2000" dirty="0">
                <a:latin typeface="Arial" panose="020B0604020202020204" pitchFamily="34" charset="0"/>
                <a:cs typeface="Arial" panose="020B0604020202020204" pitchFamily="34" charset="0"/>
              </a:rPr>
              <a:t>The first visible attempt has been the formation of the “Ankara Anti-globalization Initiative” which consisted of TMMOB (Turkish Architects and Engineers Association Consortium), unions of KESK (Public Employees’ Unions Confederation), Halkevleri (Folk Houses), AST (Ankara Art Theatre), Can Şenliği Actors, a group of anarchists, Social Ecology Group, Antikapitalist (AKAP), ÖDP</a:t>
            </a:r>
          </a:p>
          <a:p>
            <a:pPr eaLnBrk="1" hangingPunct="1">
              <a:lnSpc>
                <a:spcPct val="80000"/>
              </a:lnSpc>
              <a:buFont typeface="Wingdings" panose="05000000000000000000" pitchFamily="2" charset="2"/>
              <a:buNone/>
            </a:pPr>
            <a:r>
              <a:rPr lang="tr-TR" altLang="tr-TR" sz="2000" dirty="0">
                <a:latin typeface="Arial" panose="020B0604020202020204" pitchFamily="34" charset="0"/>
                <a:cs typeface="Arial" panose="020B0604020202020204" pitchFamily="34" charset="0"/>
              </a:rPr>
              <a:t>    (Freedom and Solidarity Party), TTB (Turkish Doctors Association), and Ankara Branch of DISK (Revolutionary Workers Unions Confederation)</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21113797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475656" y="205979"/>
            <a:ext cx="7211144" cy="857250"/>
          </a:xfrm>
        </p:spPr>
        <p:txBody>
          <a:bodyPr>
            <a:noAutofit/>
          </a:bodyPr>
          <a:lstStyle/>
          <a:p>
            <a:pPr eaLnBrk="1" hangingPunct="1"/>
            <a:r>
              <a:rPr lang="tr-TR" altLang="tr-TR" sz="3200" dirty="0" smtClean="0">
                <a:latin typeface="Arial" panose="020B0604020202020204" pitchFamily="34" charset="0"/>
                <a:cs typeface="Arial" panose="020B0604020202020204" pitchFamily="34" charset="0"/>
              </a:rPr>
              <a:t>The Partipation of Turkish Civil Society in the AGM</a:t>
            </a:r>
          </a:p>
        </p:txBody>
      </p:sp>
      <p:sp>
        <p:nvSpPr>
          <p:cNvPr id="39939" name="Rectangle 3"/>
          <p:cNvSpPr>
            <a:spLocks noGrp="1" noChangeArrowheads="1"/>
          </p:cNvSpPr>
          <p:nvPr>
            <p:ph idx="1"/>
          </p:nvPr>
        </p:nvSpPr>
        <p:spPr/>
        <p:txBody>
          <a:bodyPr>
            <a:noAutofit/>
          </a:bodyPr>
          <a:lstStyle/>
          <a:p>
            <a:pPr eaLnBrk="1" hangingPunct="1">
              <a:lnSpc>
                <a:spcPct val="90000"/>
              </a:lnSpc>
            </a:pPr>
            <a:r>
              <a:rPr lang="tr-TR" altLang="tr-TR" sz="2800" dirty="0">
                <a:latin typeface="Arial" panose="020B0604020202020204" pitchFamily="34" charset="0"/>
                <a:cs typeface="Arial" panose="020B0604020202020204" pitchFamily="34" charset="0"/>
              </a:rPr>
              <a:t>The aim of this initiative was to send a delegate to the protests against the yearly meetings of the IMF and WB taking place in Prague, as well as organizing a solidarity campaign. However, the participants did not show any considerable attendance in Prague, and the solidarity campaign was not wide reaching. After Prague, some activists from Antikapitalist attended the protests in Genoa with their individual efforts.</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6983486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763688" y="205979"/>
            <a:ext cx="6923112" cy="857250"/>
          </a:xfrm>
        </p:spPr>
        <p:txBody>
          <a:bodyPr>
            <a:noAutofit/>
          </a:bodyPr>
          <a:lstStyle/>
          <a:p>
            <a:pPr eaLnBrk="1" hangingPunct="1"/>
            <a:r>
              <a:rPr lang="tr-TR" altLang="tr-TR" sz="3600" dirty="0" smtClean="0">
                <a:latin typeface="Arial" panose="020B0604020202020204" pitchFamily="34" charset="0"/>
                <a:cs typeface="Arial" panose="020B0604020202020204" pitchFamily="34" charset="0"/>
              </a:rPr>
              <a:t>The Partipation of Turkish Civil Society in the AGM</a:t>
            </a:r>
          </a:p>
        </p:txBody>
      </p:sp>
      <p:sp>
        <p:nvSpPr>
          <p:cNvPr id="40963" name="Rectangle 3"/>
          <p:cNvSpPr>
            <a:spLocks noGrp="1" noChangeArrowheads="1"/>
          </p:cNvSpPr>
          <p:nvPr>
            <p:ph idx="1"/>
          </p:nvPr>
        </p:nvSpPr>
        <p:spPr/>
        <p:txBody>
          <a:bodyPr>
            <a:normAutofit/>
          </a:bodyPr>
          <a:lstStyle/>
          <a:p>
            <a:pPr eaLnBrk="1" hangingPunct="1">
              <a:lnSpc>
                <a:spcPct val="90000"/>
              </a:lnSpc>
            </a:pPr>
            <a:r>
              <a:rPr lang="tr-TR" altLang="tr-TR" sz="2800" dirty="0">
                <a:latin typeface="Arial" panose="020B0604020202020204" pitchFamily="34" charset="0"/>
                <a:cs typeface="Arial" panose="020B0604020202020204" pitchFamily="34" charset="0"/>
              </a:rPr>
              <a:t>Turkish civil society groups attended to the European Social Forum (ESF) third preparatory meeting in Thessalonica on 12-14 July 2002.</a:t>
            </a:r>
          </a:p>
          <a:p>
            <a:pPr eaLnBrk="1" hangingPunct="1">
              <a:lnSpc>
                <a:spcPct val="90000"/>
              </a:lnSpc>
            </a:pPr>
            <a:r>
              <a:rPr lang="tr-TR" altLang="tr-TR" sz="2800" dirty="0">
                <a:latin typeface="Arial" panose="020B0604020202020204" pitchFamily="34" charset="0"/>
                <a:cs typeface="Arial" panose="020B0604020202020204" pitchFamily="34" charset="0"/>
              </a:rPr>
              <a:t>45 activists from the Istanbul Social Forum (ISF) initiative applied for visa in order to attend European Social Forum in Florence, however, only 27 were able to get visas, due to the strict inspections of the Berlusconi Government.</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111974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195736" y="205979"/>
            <a:ext cx="6491064" cy="857250"/>
          </a:xfrm>
        </p:spPr>
        <p:txBody>
          <a:bodyPr/>
          <a:lstStyle/>
          <a:p>
            <a:pPr eaLnBrk="1" hangingPunct="1"/>
            <a:r>
              <a:rPr lang="it-IT" altLang="tr-TR" dirty="0" smtClean="0"/>
              <a:t>Resisting Globalization</a:t>
            </a:r>
            <a:endParaRPr lang="tr-TR" altLang="tr-TR" dirty="0" smtClean="0"/>
          </a:p>
        </p:txBody>
      </p:sp>
      <p:sp>
        <p:nvSpPr>
          <p:cNvPr id="5123" name="Rectangle 3"/>
          <p:cNvSpPr>
            <a:spLocks noGrp="1" noChangeArrowheads="1"/>
          </p:cNvSpPr>
          <p:nvPr>
            <p:ph idx="1"/>
          </p:nvPr>
        </p:nvSpPr>
        <p:spPr>
          <a:xfrm>
            <a:off x="457200" y="1347614"/>
            <a:ext cx="8229600" cy="3394472"/>
          </a:xfrm>
        </p:spPr>
        <p:txBody>
          <a:bodyPr>
            <a:noAutofit/>
          </a:bodyPr>
          <a:lstStyle/>
          <a:p>
            <a:pPr eaLnBrk="1" hangingPunct="1">
              <a:lnSpc>
                <a:spcPct val="90000"/>
              </a:lnSpc>
            </a:pPr>
            <a:r>
              <a:rPr lang="tr-TR" altLang="tr-TR" sz="2400" dirty="0">
                <a:latin typeface="Arial" panose="020B0604020202020204" pitchFamily="34" charset="0"/>
                <a:cs typeface="Arial" panose="020B0604020202020204" pitchFamily="34" charset="0"/>
              </a:rPr>
              <a:t>However, when expected positive results did not come true, so that even the most prominent figures among the</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supporters of the neoliberal economic restructuring have started to talk about a</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“human face of globalization”</a:t>
            </a:r>
            <a:r>
              <a:rPr lang="it-IT" altLang="tr-TR" sz="2400" dirty="0">
                <a:latin typeface="Arial" panose="020B0604020202020204" pitchFamily="34" charset="0"/>
                <a:cs typeface="Arial" panose="020B0604020202020204" pitchFamily="34" charset="0"/>
              </a:rPr>
              <a:t>.</a:t>
            </a:r>
            <a:endParaRPr lang="tr-TR" altLang="tr-TR" sz="2400" dirty="0">
              <a:latin typeface="Arial" panose="020B0604020202020204" pitchFamily="34" charset="0"/>
              <a:cs typeface="Arial" panose="020B0604020202020204" pitchFamily="34" charset="0"/>
            </a:endParaRPr>
          </a:p>
          <a:p>
            <a:pPr eaLnBrk="1" hangingPunct="1">
              <a:lnSpc>
                <a:spcPct val="90000"/>
              </a:lnSpc>
            </a:pPr>
            <a:r>
              <a:rPr lang="it-IT" altLang="tr-TR" sz="2400" dirty="0">
                <a:latin typeface="Arial" panose="020B0604020202020204" pitchFamily="34" charset="0"/>
                <a:cs typeface="Arial" panose="020B0604020202020204" pitchFamily="34" charset="0"/>
              </a:rPr>
              <a:t>The groups that focused on</a:t>
            </a:r>
            <a:r>
              <a:rPr lang="tr-TR" altLang="tr-TR" sz="2400" dirty="0">
                <a:latin typeface="Arial" panose="020B0604020202020204" pitchFamily="34" charset="0"/>
                <a:cs typeface="Arial" panose="020B0604020202020204" pitchFamily="34" charset="0"/>
              </a:rPr>
              <a:t> the </a:t>
            </a:r>
            <a:r>
              <a:rPr lang="it-IT" altLang="tr-TR" sz="2400" dirty="0">
                <a:latin typeface="Arial" panose="020B0604020202020204" pitchFamily="34" charset="0"/>
                <a:cs typeface="Arial" panose="020B0604020202020204" pitchFamily="34" charset="0"/>
              </a:rPr>
              <a:t>negative</a:t>
            </a:r>
            <a:r>
              <a:rPr lang="tr-TR" altLang="tr-TR" sz="2400" dirty="0">
                <a:latin typeface="Arial" panose="020B0604020202020204" pitchFamily="34" charset="0"/>
                <a:cs typeface="Arial" panose="020B0604020202020204" pitchFamily="34" charset="0"/>
              </a:rPr>
              <a:t> consequences of</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globalization</a:t>
            </a:r>
            <a:r>
              <a:rPr lang="it-IT" altLang="tr-TR" sz="2400" dirty="0">
                <a:latin typeface="Arial" panose="020B0604020202020204" pitchFamily="34" charset="0"/>
                <a:cs typeface="Arial" panose="020B0604020202020204" pitchFamily="34" charset="0"/>
              </a:rPr>
              <a:t> gave rise to the emergence of an anti-globalization movement.</a:t>
            </a:r>
          </a:p>
          <a:p>
            <a:pPr eaLnBrk="1" hangingPunct="1">
              <a:lnSpc>
                <a:spcPct val="90000"/>
              </a:lnSpc>
            </a:pPr>
            <a:r>
              <a:rPr lang="it-IT" altLang="tr-TR" sz="2400" dirty="0">
                <a:latin typeface="Arial" panose="020B0604020202020204" pitchFamily="34" charset="0"/>
                <a:cs typeface="Arial" panose="020B0604020202020204" pitchFamily="34" charset="0"/>
              </a:rPr>
              <a:t>P</a:t>
            </a:r>
            <a:r>
              <a:rPr lang="tr-TR" altLang="tr-TR" sz="2400" dirty="0">
                <a:latin typeface="Arial" panose="020B0604020202020204" pitchFamily="34" charset="0"/>
                <a:cs typeface="Arial" panose="020B0604020202020204" pitchFamily="34" charset="0"/>
              </a:rPr>
              <a:t>eople’s interpretations and</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understandings of</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neoliberal economic policies are important </a:t>
            </a:r>
            <a:r>
              <a:rPr lang="it-IT" altLang="tr-TR" sz="2400" dirty="0">
                <a:latin typeface="Arial" panose="020B0604020202020204" pitchFamily="34" charset="0"/>
                <a:cs typeface="Arial" panose="020B0604020202020204" pitchFamily="34" charset="0"/>
              </a:rPr>
              <a:t>in the</a:t>
            </a:r>
            <a:r>
              <a:rPr lang="tr-TR" altLang="tr-TR" sz="2400" dirty="0">
                <a:latin typeface="Arial" panose="020B0604020202020204" pitchFamily="34" charset="0"/>
                <a:cs typeface="Arial" panose="020B0604020202020204" pitchFamily="34" charset="0"/>
              </a:rPr>
              <a:t> global protest </a:t>
            </a:r>
            <a:r>
              <a:rPr lang="it-IT" altLang="tr-TR" sz="2400" dirty="0">
                <a:latin typeface="Arial" panose="020B0604020202020204" pitchFamily="34" charset="0"/>
                <a:cs typeface="Arial" panose="020B0604020202020204" pitchFamily="34" charset="0"/>
              </a:rPr>
              <a:t>movement.</a:t>
            </a:r>
            <a:endParaRPr lang="tr-TR" altLang="tr-TR"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28" y="32743"/>
            <a:ext cx="1214607" cy="1098947"/>
          </a:xfrm>
          <a:prstGeom prst="rect">
            <a:avLst/>
          </a:prstGeom>
        </p:spPr>
      </p:pic>
    </p:spTree>
    <p:extLst>
      <p:ext uri="{BB962C8B-B14F-4D97-AF65-F5344CB8AC3E}">
        <p14:creationId xmlns:p14="http://schemas.microsoft.com/office/powerpoint/2010/main" val="31524812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691680" y="205979"/>
            <a:ext cx="6995120" cy="857250"/>
          </a:xfrm>
        </p:spPr>
        <p:txBody>
          <a:bodyPr/>
          <a:lstStyle/>
          <a:p>
            <a:pPr eaLnBrk="1" hangingPunct="1"/>
            <a:r>
              <a:rPr lang="tr-TR" altLang="tr-TR" b="1" dirty="0" smtClean="0">
                <a:latin typeface="Arial" panose="020B0604020202020204" pitchFamily="34" charset="0"/>
                <a:cs typeface="Arial" panose="020B0604020202020204" pitchFamily="34" charset="0"/>
              </a:rPr>
              <a:t>Rising AGM in Turkey</a:t>
            </a:r>
          </a:p>
        </p:txBody>
      </p:sp>
      <p:sp>
        <p:nvSpPr>
          <p:cNvPr id="41987" name="Rectangle 3"/>
          <p:cNvSpPr>
            <a:spLocks noGrp="1" noChangeArrowheads="1"/>
          </p:cNvSpPr>
          <p:nvPr>
            <p:ph idx="1"/>
          </p:nvPr>
        </p:nvSpPr>
        <p:spPr/>
        <p:txBody>
          <a:bodyPr>
            <a:noAutofit/>
          </a:bodyPr>
          <a:lstStyle/>
          <a:p>
            <a:pPr eaLnBrk="1" hangingPunct="1">
              <a:lnSpc>
                <a:spcPct val="80000"/>
              </a:lnSpc>
            </a:pPr>
            <a:r>
              <a:rPr lang="tr-TR" altLang="tr-TR" sz="2400" dirty="0">
                <a:latin typeface="Arial" panose="020B0604020202020204" pitchFamily="34" charset="0"/>
                <a:cs typeface="Arial" panose="020B0604020202020204" pitchFamily="34" charset="0"/>
              </a:rPr>
              <a:t>The social forum experiences in Florence affected youngsters and the rising anti-war movement in Turkey. </a:t>
            </a:r>
          </a:p>
          <a:p>
            <a:pPr eaLnBrk="1" hangingPunct="1">
              <a:lnSpc>
                <a:spcPct val="80000"/>
              </a:lnSpc>
            </a:pPr>
            <a:r>
              <a:rPr lang="tr-TR" altLang="tr-TR" sz="2400" dirty="0">
                <a:latin typeface="Arial" panose="020B0604020202020204" pitchFamily="34" charset="0"/>
                <a:cs typeface="Arial" panose="020B0604020202020204" pitchFamily="34" charset="0"/>
              </a:rPr>
              <a:t>On 15th of February 2003 the ISF initiative coordinated the ‘Global Anti-war Day’ protests in Istanbul. Following this on 1st of March 2003 the ISF initiative together with many other national social movements and civil society representatives marched to the parliament in order to resist the passage of the ‘license’ which would enable the government to send and base military power to Iraq.</a:t>
            </a:r>
          </a:p>
          <a:p>
            <a:pPr eaLnBrk="1" hangingPunct="1">
              <a:lnSpc>
                <a:spcPct val="80000"/>
              </a:lnSpc>
            </a:pPr>
            <a:r>
              <a:rPr lang="tr-TR" altLang="tr-TR" sz="2400" dirty="0">
                <a:latin typeface="Arial" panose="020B0604020202020204" pitchFamily="34" charset="0"/>
                <a:cs typeface="Arial" panose="020B0604020202020204" pitchFamily="34" charset="0"/>
              </a:rPr>
              <a:t> The parliament did not pass the ‘license’. this supplied a great prestige to the ISF among the international movement, which encouraged the participants.</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22455122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67494"/>
            <a:ext cx="6563072" cy="936103"/>
          </a:xfrm>
        </p:spPr>
        <p:txBody>
          <a:bodyPr>
            <a:normAutofit fontScale="90000"/>
          </a:bodyPr>
          <a:lstStyle/>
          <a:p>
            <a:pPr lvl="0" algn="just"/>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en-US" sz="3600" b="1" dirty="0">
                <a:solidFill>
                  <a:srgbClr val="0070C0"/>
                </a:solidFill>
                <a:latin typeface="Arial" panose="020B0604020202020204" pitchFamily="34" charset="0"/>
              </a:rPr>
              <a:t>Materials used in the lecture </a:t>
            </a:r>
            <a:r>
              <a:rPr lang="ru-RU" sz="3600" b="1" dirty="0" smtClean="0">
                <a:solidFill>
                  <a:srgbClr val="0070C0"/>
                </a:solidFill>
                <a:latin typeface="Arial" panose="020B0604020202020204" pitchFamily="34" charset="0"/>
              </a:rPr>
              <a:t>:</a:t>
            </a:r>
            <a:r>
              <a:rPr lang="en-US" sz="3600" b="1" dirty="0" smtClean="0">
                <a:solidFill>
                  <a:srgbClr val="0070C0"/>
                </a:solidFill>
                <a:latin typeface="Arial" panose="020B0604020202020204" pitchFamily="34" charset="0"/>
              </a:rPr>
              <a:t/>
            </a:r>
            <a:br>
              <a:rPr lang="en-US" sz="3600" b="1" dirty="0" smtClean="0">
                <a:solidFill>
                  <a:srgbClr val="0070C0"/>
                </a:solidFill>
                <a:latin typeface="Arial" panose="020B0604020202020204" pitchFamily="34" charset="0"/>
              </a:rPr>
            </a:br>
            <a:r>
              <a:rPr lang="ru-RU" sz="3600" b="1" dirty="0">
                <a:solidFill>
                  <a:srgbClr val="0070C0"/>
                </a:solidFill>
                <a:latin typeface="Arial" panose="020B0604020202020204" pitchFamily="34" charset="0"/>
              </a:rPr>
              <a:t/>
            </a:r>
            <a:br>
              <a:rPr lang="ru-RU" sz="3600" b="1" dirty="0">
                <a:solidFill>
                  <a:srgbClr val="0070C0"/>
                </a:solidFill>
                <a:latin typeface="Arial" panose="020B0604020202020204" pitchFamily="34" charset="0"/>
              </a:rPr>
            </a:br>
            <a:r>
              <a:rPr lang="ru-RU" sz="2000" dirty="0">
                <a:latin typeface="Arial" panose="020B0604020202020204" pitchFamily="34" charset="0"/>
                <a:cs typeface="Arial" panose="020B0604020202020204" pitchFamily="34" charset="0"/>
              </a:rPr>
              <a:t>1. С.Л. </a:t>
            </a:r>
            <a:r>
              <a:rPr lang="ru-RU" sz="2000" dirty="0" err="1">
                <a:latin typeface="Arial" panose="020B0604020202020204" pitchFamily="34" charset="0"/>
                <a:cs typeface="Arial" panose="020B0604020202020204" pitchFamily="34" charset="0"/>
              </a:rPr>
              <a:t>Удовик</a:t>
            </a:r>
            <a:r>
              <a:rPr lang="ru-RU" sz="2000" dirty="0">
                <a:latin typeface="Arial" panose="020B0604020202020204" pitchFamily="34" charset="0"/>
                <a:cs typeface="Arial" panose="020B0604020202020204" pitchFamily="34" charset="0"/>
              </a:rPr>
              <a:t>. Глобализация: семиотические подходы–М.: “</a:t>
            </a:r>
            <a:r>
              <a:rPr lang="ru-RU" sz="2000" dirty="0" err="1">
                <a:latin typeface="Arial" panose="020B0604020202020204" pitchFamily="34" charset="0"/>
                <a:cs typeface="Arial" panose="020B0604020202020204" pitchFamily="34" charset="0"/>
              </a:rPr>
              <a:t>Реф</a:t>
            </a:r>
            <a:r>
              <a:rPr lang="ru-RU" sz="2000" dirty="0">
                <a:latin typeface="Arial" panose="020B0604020202020204" pitchFamily="34" charset="0"/>
                <a:cs typeface="Arial" panose="020B0604020202020204" pitchFamily="34" charset="0"/>
              </a:rPr>
              <a:t> л-бук”, К.: “</a:t>
            </a:r>
            <a:r>
              <a:rPr lang="ru-RU" sz="2000" dirty="0" err="1">
                <a:latin typeface="Arial" panose="020B0604020202020204" pitchFamily="34" charset="0"/>
                <a:cs typeface="Arial" panose="020B0604020202020204" pitchFamily="34" charset="0"/>
              </a:rPr>
              <a:t>Ваклер</a:t>
            </a:r>
            <a:r>
              <a:rPr lang="ru-RU" sz="2000" dirty="0">
                <a:latin typeface="Arial" panose="020B0604020202020204" pitchFamily="34" charset="0"/>
                <a:cs typeface="Arial" panose="020B0604020202020204" pitchFamily="34" charset="0"/>
              </a:rPr>
              <a:t>”, 2001. – 480 с.</a:t>
            </a:r>
            <a:br>
              <a:rPr lang="ru-RU" sz="2000" dirty="0">
                <a:latin typeface="Arial" panose="020B0604020202020204" pitchFamily="34" charset="0"/>
                <a:cs typeface="Arial" panose="020B0604020202020204" pitchFamily="34" charset="0"/>
              </a:rPr>
            </a:br>
            <a:r>
              <a:rPr lang="ru-RU" sz="2000" dirty="0">
                <a:latin typeface="Arial" panose="020B0604020202020204" pitchFamily="34" charset="0"/>
                <a:cs typeface="Arial" panose="020B0604020202020204" pitchFamily="34" charset="0"/>
              </a:rPr>
              <a:t>2. Глобализация и интеграционные процессы в Азиатско-Тихоокеанском регионе (правовое и экономическое исследование). - М.: ИНФРА-М, 2016. - 332 c.</a:t>
            </a:r>
            <a:br>
              <a:rPr lang="ru-RU"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3. Andrew Heywood. Global Politics. Macmillan International Higher Education, 2017 – 616 p. </a:t>
            </a:r>
            <a:r>
              <a:rPr lang="ru-RU" sz="2000" dirty="0">
                <a:latin typeface="Arial" panose="020B0604020202020204" pitchFamily="34" charset="0"/>
                <a:cs typeface="Arial" panose="020B0604020202020204" pitchFamily="34" charset="0"/>
              </a:rPr>
              <a:t/>
            </a:r>
            <a:br>
              <a:rPr lang="ru-RU"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4. Sheffield Jim, </a:t>
            </a:r>
            <a:r>
              <a:rPr lang="en-US" sz="2000" dirty="0" err="1">
                <a:latin typeface="Arial" panose="020B0604020202020204" pitchFamily="34" charset="0"/>
                <a:cs typeface="Arial" panose="020B0604020202020204" pitchFamily="34" charset="0"/>
              </a:rPr>
              <a:t>Korotaev</a:t>
            </a:r>
            <a:r>
              <a:rPr lang="en-US" sz="2000" dirty="0">
                <a:latin typeface="Arial" panose="020B0604020202020204" pitchFamily="34" charset="0"/>
                <a:cs typeface="Arial" panose="020B0604020202020204" pitchFamily="34" charset="0"/>
              </a:rPr>
              <a:t> Andrey, </a:t>
            </a:r>
            <a:r>
              <a:rPr lang="en-US" sz="2000" dirty="0" err="1">
                <a:latin typeface="Arial" panose="020B0604020202020204" pitchFamily="34" charset="0"/>
                <a:cs typeface="Arial" panose="020B0604020202020204" pitchFamily="34" charset="0"/>
              </a:rPr>
              <a:t>Grinin</a:t>
            </a:r>
            <a:r>
              <a:rPr lang="en-US" sz="2000" dirty="0">
                <a:latin typeface="Arial" panose="020B0604020202020204" pitchFamily="34" charset="0"/>
                <a:cs typeface="Arial" panose="020B0604020202020204" pitchFamily="34" charset="0"/>
              </a:rPr>
              <a:t> Leonid. Globalization: Yesterday, Today, and Tomorrow. Emergent Publication, 2013. — 444 p.</a:t>
            </a:r>
            <a:r>
              <a:rPr lang="ru-RU" sz="2000" b="1" dirty="0">
                <a:latin typeface="Arial" panose="020B0604020202020204" pitchFamily="34" charset="0"/>
                <a:cs typeface="Arial" panose="020B0604020202020204" pitchFamily="34" charset="0"/>
              </a:rPr>
              <a:t/>
            </a:r>
            <a:br>
              <a:rPr lang="ru-RU" sz="2000" b="1"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5. Gills, B. K., and Thompson, W. R. (eds.) 2006. Globalization and Global History. London: Routledge</a:t>
            </a:r>
            <a:r>
              <a:rPr lang="ru-RU" sz="2000" dirty="0" smtClean="0">
                <a:latin typeface="Arial" panose="020B0604020202020204" pitchFamily="34" charset="0"/>
                <a:cs typeface="Arial" panose="020B0604020202020204" pitchFamily="34" charset="0"/>
              </a:rPr>
              <a:t>.</a:t>
            </a:r>
            <a:r>
              <a:rPr lang="ru-RU" sz="1800" dirty="0">
                <a:latin typeface="Arial" panose="020B0604020202020204" pitchFamily="34" charset="0"/>
                <a:cs typeface="Arial" panose="020B0604020202020204" pitchFamily="34" charset="0"/>
              </a:rPr>
              <a:t> </a:t>
            </a:r>
            <a:endParaRPr lang="ru-RU" sz="2000" dirty="0">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4216350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195736" y="205979"/>
            <a:ext cx="6491064" cy="857250"/>
          </a:xfrm>
        </p:spPr>
        <p:txBody>
          <a:bodyPr>
            <a:normAutofit fontScale="90000"/>
          </a:bodyPr>
          <a:lstStyle/>
          <a:p>
            <a:pPr>
              <a:lnSpc>
                <a:spcPct val="80000"/>
              </a:lnSpc>
            </a:pPr>
            <a:r>
              <a:rPr lang="it-IT" altLang="tr-TR" dirty="0">
                <a:latin typeface="Arial" panose="020B0604020202020204" pitchFamily="34" charset="0"/>
                <a:cs typeface="Arial" panose="020B0604020202020204" pitchFamily="34" charset="0"/>
              </a:rPr>
              <a:t>T</a:t>
            </a:r>
            <a:r>
              <a:rPr lang="tr-TR" altLang="tr-TR" dirty="0">
                <a:latin typeface="Arial" panose="020B0604020202020204" pitchFamily="34" charset="0"/>
                <a:cs typeface="Arial" panose="020B0604020202020204" pitchFamily="34" charset="0"/>
              </a:rPr>
              <a:t>he</a:t>
            </a:r>
            <a:r>
              <a:rPr lang="it-IT" altLang="tr-TR" dirty="0">
                <a:latin typeface="Arial" panose="020B0604020202020204" pitchFamily="34" charset="0"/>
                <a:cs typeface="Arial" panose="020B0604020202020204" pitchFamily="34" charset="0"/>
              </a:rPr>
              <a:t> </a:t>
            </a:r>
            <a:r>
              <a:rPr lang="tr-TR" altLang="tr-TR" dirty="0">
                <a:latin typeface="Arial" panose="020B0604020202020204" pitchFamily="34" charset="0"/>
                <a:cs typeface="Arial" panose="020B0604020202020204" pitchFamily="34" charset="0"/>
              </a:rPr>
              <a:t>A</a:t>
            </a:r>
            <a:r>
              <a:rPr lang="it-IT" altLang="tr-TR" dirty="0">
                <a:latin typeface="Arial" panose="020B0604020202020204" pitchFamily="34" charset="0"/>
                <a:cs typeface="Arial" panose="020B0604020202020204" pitchFamily="34" charset="0"/>
              </a:rPr>
              <a:t>nti-</a:t>
            </a:r>
            <a:r>
              <a:rPr lang="tr-TR" altLang="tr-TR" dirty="0">
                <a:latin typeface="Arial" panose="020B0604020202020204" pitchFamily="34" charset="0"/>
                <a:cs typeface="Arial" panose="020B0604020202020204" pitchFamily="34" charset="0"/>
              </a:rPr>
              <a:t>G</a:t>
            </a:r>
            <a:r>
              <a:rPr lang="it-IT" altLang="tr-TR" dirty="0">
                <a:latin typeface="Arial" panose="020B0604020202020204" pitchFamily="34" charset="0"/>
                <a:cs typeface="Arial" panose="020B0604020202020204" pitchFamily="34" charset="0"/>
              </a:rPr>
              <a:t>lobalization </a:t>
            </a:r>
            <a:r>
              <a:rPr lang="tr-TR" altLang="tr-TR" dirty="0">
                <a:latin typeface="Arial" panose="020B0604020202020204" pitchFamily="34" charset="0"/>
                <a:cs typeface="Arial" panose="020B0604020202020204" pitchFamily="34" charset="0"/>
              </a:rPr>
              <a:t>M</a:t>
            </a:r>
            <a:r>
              <a:rPr lang="it-IT" altLang="tr-TR" dirty="0">
                <a:latin typeface="Arial" panose="020B0604020202020204" pitchFamily="34" charset="0"/>
                <a:cs typeface="Arial" panose="020B0604020202020204" pitchFamily="34" charset="0"/>
              </a:rPr>
              <a:t>ovement criticizes:</a:t>
            </a:r>
            <a:endParaRPr lang="it-IT" altLang="tr-TR" dirty="0">
              <a:latin typeface="Arial" panose="020B0604020202020204" pitchFamily="34" charset="0"/>
              <a:cs typeface="Arial" panose="020B0604020202020204" pitchFamily="34" charset="0"/>
            </a:endParaRPr>
          </a:p>
        </p:txBody>
      </p:sp>
      <p:sp>
        <p:nvSpPr>
          <p:cNvPr id="6147" name="Rectangle 3"/>
          <p:cNvSpPr>
            <a:spLocks noGrp="1" noChangeArrowheads="1"/>
          </p:cNvSpPr>
          <p:nvPr>
            <p:ph idx="1"/>
          </p:nvPr>
        </p:nvSpPr>
        <p:spPr>
          <a:xfrm>
            <a:off x="457200" y="1563638"/>
            <a:ext cx="8229600" cy="3394472"/>
          </a:xfrm>
        </p:spPr>
        <p:txBody>
          <a:bodyPr>
            <a:noAutofit/>
          </a:bodyPr>
          <a:lstStyle/>
          <a:p>
            <a:pPr eaLnBrk="1" hangingPunct="1">
              <a:lnSpc>
                <a:spcPct val="80000"/>
              </a:lnSpc>
            </a:pPr>
            <a:r>
              <a:rPr lang="it-IT" altLang="tr-TR" sz="2000" b="1" dirty="0" smtClean="0">
                <a:latin typeface="Arial" panose="020B0604020202020204" pitchFamily="34" charset="0"/>
                <a:cs typeface="Arial" panose="020B0604020202020204" pitchFamily="34" charset="0"/>
              </a:rPr>
              <a:t>Transnationalization </a:t>
            </a:r>
            <a:r>
              <a:rPr lang="it-IT" altLang="tr-TR" sz="2000" b="1" dirty="0">
                <a:latin typeface="Arial" panose="020B0604020202020204" pitchFamily="34" charset="0"/>
                <a:cs typeface="Arial" panose="020B0604020202020204" pitchFamily="34" charset="0"/>
              </a:rPr>
              <a:t>of </a:t>
            </a:r>
            <a:r>
              <a:rPr lang="tr-TR" altLang="tr-TR" sz="2000" b="1" dirty="0">
                <a:latin typeface="Arial" panose="020B0604020202020204" pitchFamily="34" charset="0"/>
                <a:cs typeface="Arial" panose="020B0604020202020204" pitchFamily="34" charset="0"/>
              </a:rPr>
              <a:t>Production: </a:t>
            </a:r>
            <a:r>
              <a:rPr lang="tr-TR" altLang="tr-TR" sz="2000" dirty="0">
                <a:latin typeface="Arial" panose="020B0604020202020204" pitchFamily="34" charset="0"/>
                <a:cs typeface="Arial" panose="020B0604020202020204" pitchFamily="34" charset="0"/>
              </a:rPr>
              <a:t>During the 1970s,  transnational corporations have started to build</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factories in low-wage countries of the third world,</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and this process has been continuing with growing intensity. </a:t>
            </a:r>
            <a:endParaRPr lang="it-IT" altLang="tr-TR" sz="2000" dirty="0">
              <a:latin typeface="Arial" panose="020B0604020202020204" pitchFamily="34" charset="0"/>
              <a:cs typeface="Arial" panose="020B0604020202020204" pitchFamily="34" charset="0"/>
            </a:endParaRPr>
          </a:p>
          <a:p>
            <a:pPr eaLnBrk="1" hangingPunct="1">
              <a:lnSpc>
                <a:spcPct val="80000"/>
              </a:lnSpc>
            </a:pPr>
            <a:r>
              <a:rPr lang="tr-TR" altLang="tr-TR" sz="2000" dirty="0">
                <a:latin typeface="Arial" panose="020B0604020202020204" pitchFamily="34" charset="0"/>
                <a:cs typeface="Arial" panose="020B0604020202020204" pitchFamily="34" charset="0"/>
              </a:rPr>
              <a:t>Due to the globalization of production, the components of an ordinary trouser or a car may be made and assembled in</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a number of different countries.</a:t>
            </a:r>
            <a:endParaRPr lang="it-IT" altLang="tr-TR" sz="2000" dirty="0">
              <a:latin typeface="Arial" panose="020B0604020202020204" pitchFamily="34" charset="0"/>
              <a:cs typeface="Arial" panose="020B0604020202020204" pitchFamily="34" charset="0"/>
            </a:endParaRPr>
          </a:p>
          <a:p>
            <a:pPr eaLnBrk="1" hangingPunct="1">
              <a:lnSpc>
                <a:spcPct val="80000"/>
              </a:lnSpc>
            </a:pPr>
            <a:r>
              <a:rPr lang="it-IT" altLang="tr-TR" sz="2000" b="1" dirty="0">
                <a:latin typeface="Arial" panose="020B0604020202020204" pitchFamily="34" charset="0"/>
                <a:cs typeface="Arial" panose="020B0604020202020204" pitchFamily="34" charset="0"/>
              </a:rPr>
              <a:t>Transnationalization of </a:t>
            </a:r>
            <a:r>
              <a:rPr lang="tr-TR" altLang="tr-TR" sz="2000" b="1" dirty="0">
                <a:latin typeface="Arial" panose="020B0604020202020204" pitchFamily="34" charset="0"/>
                <a:cs typeface="Arial" panose="020B0604020202020204" pitchFamily="34" charset="0"/>
              </a:rPr>
              <a:t>Finance: </a:t>
            </a:r>
            <a:r>
              <a:rPr lang="tr-TR" altLang="tr-TR" sz="2000" dirty="0">
                <a:latin typeface="Arial" panose="020B0604020202020204" pitchFamily="34" charset="0"/>
                <a:cs typeface="Arial" panose="020B0604020202020204" pitchFamily="34" charset="0"/>
              </a:rPr>
              <a:t>International capital markets have globalized at an accelerated rate. The capital has become rapidly mobile, which brought about financial speculative markets able to destroy a</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nation’s economy in incredibly short times, and leave long-term negative effects behind.</a:t>
            </a:r>
            <a:endParaRPr lang="it-IT" altLang="tr-TR" sz="2000" dirty="0">
              <a:latin typeface="Arial" panose="020B0604020202020204" pitchFamily="34" charset="0"/>
              <a:cs typeface="Arial" panose="020B0604020202020204" pitchFamily="34" charset="0"/>
            </a:endParaRPr>
          </a:p>
          <a:p>
            <a:pPr eaLnBrk="1" hangingPunct="1">
              <a:lnSpc>
                <a:spcPct val="80000"/>
              </a:lnSpc>
            </a:pPr>
            <a:endParaRPr lang="tr-TR" altLang="tr-TR" sz="20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267494"/>
            <a:ext cx="1214607" cy="1098947"/>
          </a:xfrm>
          <a:prstGeom prst="rect">
            <a:avLst/>
          </a:prstGeom>
        </p:spPr>
      </p:pic>
    </p:spTree>
    <p:extLst>
      <p:ext uri="{BB962C8B-B14F-4D97-AF65-F5344CB8AC3E}">
        <p14:creationId xmlns:p14="http://schemas.microsoft.com/office/powerpoint/2010/main" val="1149701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539552" y="1635646"/>
            <a:ext cx="8229600" cy="3394472"/>
          </a:xfrm>
        </p:spPr>
        <p:txBody>
          <a:bodyPr>
            <a:normAutofit/>
          </a:bodyPr>
          <a:lstStyle/>
          <a:p>
            <a:pPr eaLnBrk="1" hangingPunct="1">
              <a:lnSpc>
                <a:spcPct val="80000"/>
              </a:lnSpc>
            </a:pPr>
            <a:r>
              <a:rPr lang="tr-TR" altLang="tr-TR" sz="2000" b="1" dirty="0">
                <a:latin typeface="Arial" panose="020B0604020202020204" pitchFamily="34" charset="0"/>
                <a:cs typeface="Arial" panose="020B0604020202020204" pitchFamily="34" charset="0"/>
              </a:rPr>
              <a:t>Global Institutions: </a:t>
            </a:r>
            <a:r>
              <a:rPr lang="tr-TR" altLang="tr-TR" sz="2000" dirty="0">
                <a:latin typeface="Arial" panose="020B0604020202020204" pitchFamily="34" charset="0"/>
                <a:cs typeface="Arial" panose="020B0604020202020204" pitchFamily="34" charset="0"/>
              </a:rPr>
              <a:t>The World Trade Organization (WTO), the International</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Monetary Fund (IMF), the World Bank (WB), and similar multilateral institutions have developed far greater powers and have used them to</a:t>
            </a:r>
            <a:r>
              <a:rPr lang="it-IT" altLang="tr-TR" sz="2000" dirty="0">
                <a:latin typeface="Arial" panose="020B0604020202020204" pitchFamily="34" charset="0"/>
                <a:cs typeface="Arial" panose="020B0604020202020204" pitchFamily="34" charset="0"/>
              </a:rPr>
              <a:t> a</a:t>
            </a:r>
            <a:r>
              <a:rPr lang="tr-TR" altLang="tr-TR" sz="2000" dirty="0">
                <a:latin typeface="Arial" panose="020B0604020202020204" pitchFamily="34" charset="0"/>
                <a:cs typeface="Arial" panose="020B0604020202020204" pitchFamily="34" charset="0"/>
              </a:rPr>
              <a:t>ccelerate</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the globalization process.</a:t>
            </a:r>
            <a:endParaRPr lang="it-IT" altLang="tr-TR" sz="2000" dirty="0">
              <a:latin typeface="Arial" panose="020B0604020202020204" pitchFamily="34" charset="0"/>
              <a:cs typeface="Arial" panose="020B0604020202020204" pitchFamily="34" charset="0"/>
            </a:endParaRPr>
          </a:p>
          <a:p>
            <a:pPr eaLnBrk="1" hangingPunct="1">
              <a:lnSpc>
                <a:spcPct val="80000"/>
              </a:lnSpc>
            </a:pPr>
            <a:endParaRPr lang="tr-TR" altLang="tr-TR" sz="2000" b="1" dirty="0">
              <a:latin typeface="Arial" panose="020B0604020202020204" pitchFamily="34" charset="0"/>
              <a:cs typeface="Arial" panose="020B0604020202020204" pitchFamily="34" charset="0"/>
            </a:endParaRPr>
          </a:p>
          <a:p>
            <a:pPr eaLnBrk="1" hangingPunct="1">
              <a:lnSpc>
                <a:spcPct val="80000"/>
              </a:lnSpc>
            </a:pPr>
            <a:r>
              <a:rPr lang="tr-TR" altLang="tr-TR" sz="2000" b="1" dirty="0">
                <a:latin typeface="Arial" panose="020B0604020202020204" pitchFamily="34" charset="0"/>
                <a:cs typeface="Arial" panose="020B0604020202020204" pitchFamily="34" charset="0"/>
              </a:rPr>
              <a:t>Corporate restructuring: </a:t>
            </a:r>
            <a:r>
              <a:rPr lang="tr-TR" altLang="tr-TR" sz="2000" dirty="0">
                <a:latin typeface="Arial" panose="020B0604020202020204" pitchFamily="34" charset="0"/>
                <a:cs typeface="Arial" panose="020B0604020202020204" pitchFamily="34" charset="0"/>
              </a:rPr>
              <a:t>While corporations have always operated on an</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international level, during the 1980s they have started to restructure in order to adapt</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to the operations in a global economy. They started to develop new corporate forms</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by strategic alliances, global outsourcing, </a:t>
            </a:r>
            <a:r>
              <a:rPr lang="it-IT" altLang="tr-TR" sz="2000" dirty="0">
                <a:latin typeface="Arial" panose="020B0604020202020204" pitchFamily="34" charset="0"/>
                <a:cs typeface="Arial" panose="020B0604020202020204" pitchFamily="34" charset="0"/>
              </a:rPr>
              <a:t>and </a:t>
            </a:r>
            <a:r>
              <a:rPr lang="tr-TR" altLang="tr-TR" sz="2000" dirty="0">
                <a:latin typeface="Arial" panose="020B0604020202020204" pitchFamily="34" charset="0"/>
                <a:cs typeface="Arial" panose="020B0604020202020204" pitchFamily="34" charset="0"/>
              </a:rPr>
              <a:t>transnational mergers, which allowed for what some economists called the “concentration of control with the decentralization of </a:t>
            </a:r>
            <a:r>
              <a:rPr lang="it-IT" altLang="tr-TR" sz="2000" dirty="0">
                <a:latin typeface="Arial" panose="020B0604020202020204" pitchFamily="34" charset="0"/>
                <a:cs typeface="Arial" panose="020B0604020202020204" pitchFamily="34" charset="0"/>
              </a:rPr>
              <a:t>p</a:t>
            </a:r>
            <a:r>
              <a:rPr lang="tr-TR" altLang="tr-TR" sz="2000" dirty="0">
                <a:latin typeface="Arial" panose="020B0604020202020204" pitchFamily="34" charset="0"/>
                <a:cs typeface="Arial" panose="020B0604020202020204" pitchFamily="34" charset="0"/>
              </a:rPr>
              <a:t>roduction</a:t>
            </a:r>
            <a:r>
              <a:rPr lang="it-IT" altLang="tr-TR" sz="2000" dirty="0">
                <a:latin typeface="Arial" panose="020B0604020202020204" pitchFamily="34" charset="0"/>
                <a:cs typeface="Arial" panose="020B0604020202020204" pitchFamily="34" charset="0"/>
              </a:rPr>
              <a:t>”.</a:t>
            </a:r>
            <a:endParaRPr lang="tr-TR" altLang="tr-TR" sz="2000" dirty="0">
              <a:latin typeface="Arial" panose="020B0604020202020204" pitchFamily="34" charset="0"/>
              <a:cs typeface="Arial" panose="020B0604020202020204" pitchFamily="34" charset="0"/>
            </a:endParaRPr>
          </a:p>
        </p:txBody>
      </p:sp>
      <p:sp>
        <p:nvSpPr>
          <p:cNvPr id="2" name="Заголовок 1"/>
          <p:cNvSpPr>
            <a:spLocks noGrp="1"/>
          </p:cNvSpPr>
          <p:nvPr>
            <p:ph type="title"/>
          </p:nvPr>
        </p:nvSpPr>
        <p:spPr/>
        <p:txBody>
          <a:bodyPr/>
          <a:lstStyle/>
          <a:p>
            <a:endParaRPr lang="ru-RU"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267494"/>
            <a:ext cx="1214607" cy="1098947"/>
          </a:xfrm>
          <a:prstGeom prst="rect">
            <a:avLst/>
          </a:prstGeom>
        </p:spPr>
      </p:pic>
    </p:spTree>
    <p:extLst>
      <p:ext uri="{BB962C8B-B14F-4D97-AF65-F5344CB8AC3E}">
        <p14:creationId xmlns:p14="http://schemas.microsoft.com/office/powerpoint/2010/main" val="2954334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979712" y="205979"/>
            <a:ext cx="6707088" cy="857250"/>
          </a:xfrm>
        </p:spPr>
        <p:txBody>
          <a:bodyPr/>
          <a:lstStyle/>
          <a:p>
            <a:r>
              <a:rPr lang="tr-TR" altLang="tr-TR" b="1" dirty="0"/>
              <a:t>Changing structure of work:</a:t>
            </a:r>
            <a:endParaRPr lang="tr-TR" altLang="tr-TR" dirty="0" smtClean="0"/>
          </a:p>
        </p:txBody>
      </p:sp>
      <p:sp>
        <p:nvSpPr>
          <p:cNvPr id="8195" name="Rectangle 3"/>
          <p:cNvSpPr>
            <a:spLocks noGrp="1" noChangeArrowheads="1"/>
          </p:cNvSpPr>
          <p:nvPr>
            <p:ph idx="1"/>
          </p:nvPr>
        </p:nvSpPr>
        <p:spPr>
          <a:xfrm>
            <a:off x="457200" y="1347614"/>
            <a:ext cx="8229600" cy="3394472"/>
          </a:xfrm>
        </p:spPr>
        <p:txBody>
          <a:bodyPr>
            <a:normAutofit/>
          </a:bodyPr>
          <a:lstStyle/>
          <a:p>
            <a:pPr eaLnBrk="1" hangingPunct="1">
              <a:lnSpc>
                <a:spcPct val="80000"/>
              </a:lnSpc>
            </a:pPr>
            <a:r>
              <a:rPr lang="tr-TR" altLang="tr-TR" sz="2000" dirty="0" smtClean="0">
                <a:latin typeface="Arial" panose="020B0604020202020204" pitchFamily="34" charset="0"/>
                <a:cs typeface="Arial" panose="020B0604020202020204" pitchFamily="34" charset="0"/>
              </a:rPr>
              <a:t>Globalization </a:t>
            </a:r>
            <a:r>
              <a:rPr lang="tr-TR" altLang="tr-TR" sz="2000" dirty="0">
                <a:latin typeface="Arial" panose="020B0604020202020204" pitchFamily="34" charset="0"/>
                <a:cs typeface="Arial" panose="020B0604020202020204" pitchFamily="34" charset="0"/>
              </a:rPr>
              <a:t>processes favored</a:t>
            </a:r>
            <a:endParaRPr lang="it-IT" altLang="tr-TR" sz="2000" dirty="0">
              <a:latin typeface="Arial" panose="020B0604020202020204" pitchFamily="34" charset="0"/>
              <a:cs typeface="Arial" panose="020B0604020202020204" pitchFamily="34" charset="0"/>
            </a:endParaRPr>
          </a:p>
          <a:p>
            <a:pPr eaLnBrk="1" hangingPunct="1">
              <a:lnSpc>
                <a:spcPct val="80000"/>
              </a:lnSpc>
              <a:buFont typeface="Wingdings" panose="05000000000000000000" pitchFamily="2" charset="2"/>
              <a:buNone/>
            </a:pP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“flexible” workers. To facilitate labor mobility most of the</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OECD countries have loosened labor laws on hiring and firing. </a:t>
            </a:r>
            <a:endParaRPr lang="it-IT" altLang="tr-TR" sz="2000" dirty="0">
              <a:latin typeface="Arial" panose="020B0604020202020204" pitchFamily="34" charset="0"/>
              <a:cs typeface="Arial" panose="020B0604020202020204" pitchFamily="34" charset="0"/>
            </a:endParaRPr>
          </a:p>
          <a:p>
            <a:pPr eaLnBrk="1" hangingPunct="1">
              <a:lnSpc>
                <a:spcPct val="80000"/>
              </a:lnSpc>
              <a:buFont typeface="Wingdings" panose="05000000000000000000" pitchFamily="2" charset="2"/>
              <a:buNone/>
            </a:pP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“Flexible” workers are also expected to be “flexible” in working hours, wages,</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benefits, and health and safety standards. </a:t>
            </a:r>
            <a:endParaRPr lang="it-IT" altLang="tr-TR" sz="2000" dirty="0">
              <a:latin typeface="Arial" panose="020B0604020202020204" pitchFamily="34" charset="0"/>
              <a:cs typeface="Arial" panose="020B0604020202020204" pitchFamily="34" charset="0"/>
            </a:endParaRPr>
          </a:p>
          <a:p>
            <a:pPr eaLnBrk="1" hangingPunct="1">
              <a:lnSpc>
                <a:spcPct val="80000"/>
              </a:lnSpc>
              <a:buFont typeface="Wingdings" panose="05000000000000000000" pitchFamily="2" charset="2"/>
              <a:buNone/>
            </a:pP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In an economy where workers are</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“flexible” jobs are expected to be “flexible” also. “Flexible” jobs are often casual,</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part-time and temporary, with few if any benefits beyond the wages offered.</a:t>
            </a:r>
          </a:p>
          <a:p>
            <a:pPr eaLnBrk="1" hangingPunct="1">
              <a:lnSpc>
                <a:spcPct val="80000"/>
              </a:lnSpc>
            </a:pPr>
            <a:r>
              <a:rPr lang="tr-TR" altLang="tr-TR" sz="2000" dirty="0">
                <a:latin typeface="Arial" panose="020B0604020202020204" pitchFamily="34" charset="0"/>
                <a:cs typeface="Arial" panose="020B0604020202020204" pitchFamily="34" charset="0"/>
              </a:rPr>
              <a:t>“Flexibilization” showed itself with the deterioration of the working conditions,</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especially for less skilled labor, and increased insecurity in the workplace</a:t>
            </a:r>
            <a:endParaRPr lang="tr-TR" altLang="tr-TR" sz="2000" b="1"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3517238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691680" y="205979"/>
            <a:ext cx="6995120" cy="857250"/>
          </a:xfrm>
        </p:spPr>
        <p:txBody>
          <a:bodyPr>
            <a:noAutofit/>
          </a:bodyPr>
          <a:lstStyle/>
          <a:p>
            <a:r>
              <a:rPr lang="tr-TR" altLang="tr-TR" sz="3600" b="1" dirty="0">
                <a:latin typeface="Arial" panose="020B0604020202020204" pitchFamily="34" charset="0"/>
                <a:cs typeface="Arial" panose="020B0604020202020204" pitchFamily="34" charset="0"/>
              </a:rPr>
              <a:t>Neoliberal ideology and policies:</a:t>
            </a:r>
            <a:endParaRPr lang="tr-TR" altLang="tr-TR" sz="3600" dirty="0" smtClean="0"/>
          </a:p>
        </p:txBody>
      </p:sp>
      <p:sp>
        <p:nvSpPr>
          <p:cNvPr id="9219" name="Rectangle 3"/>
          <p:cNvSpPr>
            <a:spLocks noGrp="1" noChangeArrowheads="1"/>
          </p:cNvSpPr>
          <p:nvPr>
            <p:ph idx="1"/>
          </p:nvPr>
        </p:nvSpPr>
        <p:spPr>
          <a:xfrm>
            <a:off x="107504" y="1419622"/>
            <a:ext cx="8928992" cy="3394472"/>
          </a:xfrm>
        </p:spPr>
        <p:txBody>
          <a:bodyPr>
            <a:noAutofit/>
          </a:bodyPr>
          <a:lstStyle/>
          <a:p>
            <a:pPr eaLnBrk="1" hangingPunct="1">
              <a:lnSpc>
                <a:spcPct val="90000"/>
              </a:lnSpc>
            </a:pPr>
            <a:r>
              <a:rPr lang="tr-TR" altLang="tr-TR" sz="2400" dirty="0" smtClean="0">
                <a:latin typeface="Arial" panose="020B0604020202020204" pitchFamily="34" charset="0"/>
                <a:cs typeface="Arial" panose="020B0604020202020204" pitchFamily="34" charset="0"/>
              </a:rPr>
              <a:t>Starting </a:t>
            </a:r>
            <a:r>
              <a:rPr lang="tr-TR" altLang="tr-TR" sz="2400" dirty="0">
                <a:latin typeface="Arial" panose="020B0604020202020204" pitchFamily="34" charset="0"/>
                <a:cs typeface="Arial" panose="020B0604020202020204" pitchFamily="34" charset="0"/>
              </a:rPr>
              <a:t>with monetarism and supply-side</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economics, globalization has been accompanied </a:t>
            </a:r>
            <a:r>
              <a:rPr lang="it-IT" altLang="tr-TR" sz="2400" dirty="0">
                <a:latin typeface="Arial" panose="020B0604020202020204" pitchFamily="34" charset="0"/>
                <a:cs typeface="Arial" panose="020B0604020202020204" pitchFamily="34" charset="0"/>
              </a:rPr>
              <a:t>-</a:t>
            </a:r>
            <a:r>
              <a:rPr lang="tr-TR" altLang="tr-TR" sz="2400" dirty="0">
                <a:latin typeface="Arial" panose="020B0604020202020204" pitchFamily="34" charset="0"/>
                <a:cs typeface="Arial" panose="020B0604020202020204" pitchFamily="34" charset="0"/>
              </a:rPr>
              <a:t>as well as accelerated</a:t>
            </a:r>
            <a:r>
              <a:rPr lang="it-IT" altLang="tr-TR" sz="2400" dirty="0">
                <a:latin typeface="Arial" panose="020B0604020202020204" pitchFamily="34" charset="0"/>
                <a:cs typeface="Arial" panose="020B0604020202020204" pitchFamily="34" charset="0"/>
              </a:rPr>
              <a:t>-</a:t>
            </a:r>
            <a:r>
              <a:rPr lang="tr-TR" altLang="tr-TR" sz="2400" dirty="0">
                <a:latin typeface="Arial" panose="020B0604020202020204" pitchFamily="34" charset="0"/>
                <a:cs typeface="Arial" panose="020B0604020202020204" pitchFamily="34" charset="0"/>
              </a:rPr>
              <a:t>by an emerging neoliberal ideology, which mainly argues that markets are efficient and</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government intervention in the markets is almost always unwanted and has negative</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consequences. </a:t>
            </a:r>
            <a:endParaRPr lang="it-IT" altLang="tr-TR" sz="2400" dirty="0">
              <a:latin typeface="Arial" panose="020B0604020202020204" pitchFamily="34" charset="0"/>
              <a:cs typeface="Arial" panose="020B0604020202020204" pitchFamily="34" charset="0"/>
            </a:endParaRPr>
          </a:p>
          <a:p>
            <a:pPr eaLnBrk="1" hangingPunct="1">
              <a:lnSpc>
                <a:spcPct val="90000"/>
              </a:lnSpc>
            </a:pPr>
            <a:r>
              <a:rPr lang="tr-TR" altLang="tr-TR" sz="2400" dirty="0">
                <a:latin typeface="Arial" panose="020B0604020202020204" pitchFamily="34" charset="0"/>
                <a:cs typeface="Arial" panose="020B0604020202020204" pitchFamily="34" charset="0"/>
              </a:rPr>
              <a:t>The main features of the policy implications of neoliberal ideology</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that are imposed on governments all over the world are; privatization, deregulation,</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open markets, balanced budgets, deflationary austerity, and the dismantling of the</a:t>
            </a:r>
            <a:r>
              <a:rPr lang="it-IT" altLang="tr-TR" sz="2400"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welfare state.</a:t>
            </a:r>
          </a:p>
          <a:p>
            <a:pPr eaLnBrk="1" hangingPunct="1">
              <a:lnSpc>
                <a:spcPct val="90000"/>
              </a:lnSpc>
            </a:pPr>
            <a:endParaRPr lang="tr-TR" altLang="tr-TR"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2053441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835696" y="205979"/>
            <a:ext cx="6851104" cy="857250"/>
          </a:xfrm>
        </p:spPr>
        <p:txBody>
          <a:bodyPr/>
          <a:lstStyle/>
          <a:p>
            <a:r>
              <a:rPr lang="tr-TR" altLang="tr-TR" b="1" dirty="0"/>
              <a:t>Neo-imperialism:</a:t>
            </a:r>
            <a:endParaRPr lang="tr-TR" altLang="tr-TR" dirty="0" smtClean="0"/>
          </a:p>
        </p:txBody>
      </p:sp>
      <p:sp>
        <p:nvSpPr>
          <p:cNvPr id="10243" name="Rectangle 3"/>
          <p:cNvSpPr>
            <a:spLocks noGrp="1" noChangeArrowheads="1"/>
          </p:cNvSpPr>
          <p:nvPr>
            <p:ph idx="1"/>
          </p:nvPr>
        </p:nvSpPr>
        <p:spPr/>
        <p:txBody>
          <a:bodyPr>
            <a:noAutofit/>
          </a:bodyPr>
          <a:lstStyle/>
          <a:p>
            <a:pPr eaLnBrk="1" hangingPunct="1">
              <a:lnSpc>
                <a:spcPct val="80000"/>
              </a:lnSpc>
            </a:pPr>
            <a:r>
              <a:rPr lang="tr-TR" altLang="tr-TR" sz="2000" dirty="0" smtClean="0">
                <a:latin typeface="Arial" panose="020B0604020202020204" pitchFamily="34" charset="0"/>
                <a:cs typeface="Arial" panose="020B0604020202020204" pitchFamily="34" charset="0"/>
              </a:rPr>
              <a:t>Globalization </a:t>
            </a:r>
            <a:r>
              <a:rPr lang="tr-TR" altLang="tr-TR" sz="2000" dirty="0">
                <a:latin typeface="Arial" panose="020B0604020202020204" pitchFamily="34" charset="0"/>
                <a:cs typeface="Arial" panose="020B0604020202020204" pitchFamily="34" charset="0"/>
              </a:rPr>
              <a:t>brought much of the global dominance of the former imperialist</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powers back. With the collapse of communism that dominance has also spread to the</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formerly communist world. </a:t>
            </a:r>
            <a:endParaRPr lang="it-IT" altLang="tr-TR" sz="2000" dirty="0">
              <a:latin typeface="Arial" panose="020B0604020202020204" pitchFamily="34" charset="0"/>
              <a:cs typeface="Arial" panose="020B0604020202020204" pitchFamily="34" charset="0"/>
            </a:endParaRPr>
          </a:p>
          <a:p>
            <a:pPr eaLnBrk="1" hangingPunct="1">
              <a:lnSpc>
                <a:spcPct val="80000"/>
              </a:lnSpc>
            </a:pPr>
            <a:r>
              <a:rPr lang="tr-TR" altLang="tr-TR" sz="2000" dirty="0">
                <a:latin typeface="Arial" panose="020B0604020202020204" pitchFamily="34" charset="0"/>
                <a:cs typeface="Arial" panose="020B0604020202020204" pitchFamily="34" charset="0"/>
              </a:rPr>
              <a:t>Globalization has taken the control of economic policies</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away from the hands of the nation states, especially the poor third world states, and</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handed it over to the capital. </a:t>
            </a:r>
            <a:endParaRPr lang="it-IT" altLang="tr-TR" sz="2000" dirty="0">
              <a:latin typeface="Arial" panose="020B0604020202020204" pitchFamily="34" charset="0"/>
              <a:cs typeface="Arial" panose="020B0604020202020204" pitchFamily="34" charset="0"/>
            </a:endParaRPr>
          </a:p>
          <a:p>
            <a:pPr eaLnBrk="1" hangingPunct="1">
              <a:lnSpc>
                <a:spcPct val="80000"/>
              </a:lnSpc>
            </a:pPr>
            <a:r>
              <a:rPr lang="tr-TR" altLang="tr-TR" sz="2000" dirty="0">
                <a:latin typeface="Arial" panose="020B0604020202020204" pitchFamily="34" charset="0"/>
                <a:cs typeface="Arial" panose="020B0604020202020204" pitchFamily="34" charset="0"/>
              </a:rPr>
              <a:t>While it has enriched some Third World elites it has</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subordinated them to foreign corporations, international institutions, and dominant</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states. </a:t>
            </a:r>
            <a:endParaRPr lang="it-IT" altLang="tr-TR" sz="2000" dirty="0">
              <a:latin typeface="Arial" panose="020B0604020202020204" pitchFamily="34" charset="0"/>
              <a:cs typeface="Arial" panose="020B0604020202020204" pitchFamily="34" charset="0"/>
            </a:endParaRPr>
          </a:p>
          <a:p>
            <a:pPr eaLnBrk="1" hangingPunct="1">
              <a:lnSpc>
                <a:spcPct val="80000"/>
              </a:lnSpc>
            </a:pPr>
            <a:r>
              <a:rPr lang="tr-TR" altLang="tr-TR" sz="2000" dirty="0">
                <a:latin typeface="Arial" panose="020B0604020202020204" pitchFamily="34" charset="0"/>
                <a:cs typeface="Arial" panose="020B0604020202020204" pitchFamily="34" charset="0"/>
              </a:rPr>
              <a:t>It has intensified economic competition among the rich powers, and</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intensified the economic interdependencies, so that it is almost impossible to isolate</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one nation from the global economy and develop an independent self-sufficient</a:t>
            </a:r>
            <a:r>
              <a:rPr lang="it-IT" altLang="tr-TR" sz="2000" dirty="0">
                <a:latin typeface="Arial" panose="020B0604020202020204" pitchFamily="34" charset="0"/>
                <a:cs typeface="Arial" panose="020B0604020202020204" pitchFamily="34" charset="0"/>
              </a:rPr>
              <a:t> </a:t>
            </a:r>
            <a:r>
              <a:rPr lang="tr-TR" altLang="tr-TR" sz="2000" dirty="0">
                <a:latin typeface="Arial" panose="020B0604020202020204" pitchFamily="34" charset="0"/>
                <a:cs typeface="Arial" panose="020B0604020202020204" pitchFamily="34" charset="0"/>
              </a:rPr>
              <a:t>economic system.</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27748"/>
            <a:ext cx="1214607" cy="1098947"/>
          </a:xfrm>
          <a:prstGeom prst="rect">
            <a:avLst/>
          </a:prstGeom>
        </p:spPr>
      </p:pic>
    </p:spTree>
    <p:extLst>
      <p:ext uri="{BB962C8B-B14F-4D97-AF65-F5344CB8AC3E}">
        <p14:creationId xmlns:p14="http://schemas.microsoft.com/office/powerpoint/2010/main" val="91394851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TotalTime>
  <Words>3748</Words>
  <Application>Microsoft Office PowerPoint</Application>
  <PresentationFormat>Экран (16:9)</PresentationFormat>
  <Paragraphs>165</Paragraphs>
  <Slides>41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41</vt:i4>
      </vt:variant>
    </vt:vector>
  </HeadingPairs>
  <TitlesOfParts>
    <vt:vector size="45" baseType="lpstr">
      <vt:lpstr>Arial</vt:lpstr>
      <vt:lpstr>Calibri</vt:lpstr>
      <vt:lpstr>Wingdings</vt:lpstr>
      <vt:lpstr>Тема Office</vt:lpstr>
      <vt:lpstr>AL-FARABI KAZAKH NATIONAL UNIVERSITY</vt:lpstr>
      <vt:lpstr>Презентация PowerPoint</vt:lpstr>
      <vt:lpstr> Globalization </vt:lpstr>
      <vt:lpstr>Resisting Globalization</vt:lpstr>
      <vt:lpstr>The Anti-Globalization Movement criticizes:</vt:lpstr>
      <vt:lpstr>Презентация PowerPoint</vt:lpstr>
      <vt:lpstr>Changing structure of work:</vt:lpstr>
      <vt:lpstr>Neoliberal ideology and policies:</vt:lpstr>
      <vt:lpstr>Neo-imperialism:</vt:lpstr>
      <vt:lpstr>Changing role of the state:</vt:lpstr>
      <vt:lpstr>Презентация PowerPoint</vt:lpstr>
      <vt:lpstr>Zapatistas, 1994</vt:lpstr>
      <vt:lpstr>Zapatistas, 1994</vt:lpstr>
      <vt:lpstr>The Strike Wave in France, 1995</vt:lpstr>
      <vt:lpstr>Campaign against Multilateral agreement on Investment (MAI)</vt:lpstr>
      <vt:lpstr>Campaign against Multilateral agreement on Investment (MAI)</vt:lpstr>
      <vt:lpstr>Campaign against Multilateral Agreement on Investment (MAI)</vt:lpstr>
      <vt:lpstr>Jubilee 2000 Movement</vt:lpstr>
      <vt:lpstr>ATTAC International</vt:lpstr>
      <vt:lpstr>ATTAC International</vt:lpstr>
      <vt:lpstr>The Battle of Seattle</vt:lpstr>
      <vt:lpstr>Battle of Seattle</vt:lpstr>
      <vt:lpstr>Battle of Seattle</vt:lpstr>
      <vt:lpstr>Battle of Seattle</vt:lpstr>
      <vt:lpstr>The anti-globalization movement accelerates</vt:lpstr>
      <vt:lpstr>The anti-globalization movement accelerates</vt:lpstr>
      <vt:lpstr>World Social Forum (WSF)</vt:lpstr>
      <vt:lpstr>World Social Forum (WSF)</vt:lpstr>
      <vt:lpstr>The Global Justice Movement (GJM)</vt:lpstr>
      <vt:lpstr>The Global Justice Movement (GJM)</vt:lpstr>
      <vt:lpstr> The World Social Forum:Issues and Debates </vt:lpstr>
      <vt:lpstr> The World Social Forum, 2004 (Mumbai, India) </vt:lpstr>
      <vt:lpstr>The World Social Forum, 2004 (Mumbai, India)</vt:lpstr>
      <vt:lpstr> The World Social Forum, 2005 and 2006 </vt:lpstr>
      <vt:lpstr>Where does Turkey stand in the Anti-globalization Movement</vt:lpstr>
      <vt:lpstr>Workers Party</vt:lpstr>
      <vt:lpstr>The Partipation of Turkish Civil Society in the AGM</vt:lpstr>
      <vt:lpstr>The Partipation of Turkish Civil Society in the AGM</vt:lpstr>
      <vt:lpstr>The Partipation of Turkish Civil Society in the AGM</vt:lpstr>
      <vt:lpstr>Rising AGM in Turkey</vt:lpstr>
      <vt:lpstr>      Materials used in the lecture :  1. С.Л. Удовик. Глобализация: семиотические подходы–М.: “Реф л-бук”, К.: “Ваклер”, 2001. – 480 с. 2. Глобализация и интеграционные процессы в Азиатско-Тихоокеанском регионе (правовое и экономическое исследование). - М.: ИНФРА-М, 2016. - 332 c. 3. Andrew Heywood. Global Politics. Macmillan International Higher Education, 2017 – 616 p.  4. Sheffield Jim, Korotaev Andrey, Grinin Leonid. Globalization: Yesterday, Today, and Tomorrow. Emergent Publication, 2013. — 444 p. 5. Gills, B. K., and Thompson, W. R. (eds.) 2006. Globalization and Global History. London: Routledge.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pc</dc:creator>
  <cp:lastModifiedBy>aigul.abzhapparova@gmail.com</cp:lastModifiedBy>
  <cp:revision>39</cp:revision>
  <dcterms:created xsi:type="dcterms:W3CDTF">2019-11-06T03:32:13Z</dcterms:created>
  <dcterms:modified xsi:type="dcterms:W3CDTF">2020-03-29T12:51:05Z</dcterms:modified>
</cp:coreProperties>
</file>